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69" r:id="rId3"/>
    <p:sldId id="270" r:id="rId4"/>
    <p:sldId id="271" r:id="rId5"/>
    <p:sldId id="272" r:id="rId6"/>
    <p:sldId id="275" r:id="rId7"/>
    <p:sldId id="274" r:id="rId8"/>
    <p:sldId id="276" r:id="rId9"/>
    <p:sldId id="257" r:id="rId10"/>
    <p:sldId id="277" r:id="rId11"/>
    <p:sldId id="278" r:id="rId12"/>
    <p:sldId id="279" r:id="rId13"/>
    <p:sldId id="280" r:id="rId14"/>
    <p:sldId id="281" r:id="rId15"/>
    <p:sldId id="282" r:id="rId16"/>
    <p:sldId id="259" r:id="rId17"/>
    <p:sldId id="283" r:id="rId18"/>
    <p:sldId id="286" r:id="rId19"/>
    <p:sldId id="260" r:id="rId20"/>
    <p:sldId id="288" r:id="rId21"/>
    <p:sldId id="289" r:id="rId22"/>
    <p:sldId id="261" r:id="rId23"/>
    <p:sldId id="290" r:id="rId24"/>
    <p:sldId id="291" r:id="rId25"/>
    <p:sldId id="292" r:id="rId26"/>
    <p:sldId id="297" r:id="rId27"/>
    <p:sldId id="296" r:id="rId28"/>
    <p:sldId id="299" r:id="rId29"/>
    <p:sldId id="315" r:id="rId30"/>
    <p:sldId id="262" r:id="rId31"/>
    <p:sldId id="300" r:id="rId32"/>
    <p:sldId id="305" r:id="rId33"/>
    <p:sldId id="316" r:id="rId34"/>
    <p:sldId id="306" r:id="rId35"/>
    <p:sldId id="303" r:id="rId36"/>
    <p:sldId id="307" r:id="rId37"/>
    <p:sldId id="308" r:id="rId38"/>
    <p:sldId id="317" r:id="rId39"/>
    <p:sldId id="304" r:id="rId40"/>
    <p:sldId id="301" r:id="rId41"/>
    <p:sldId id="302" r:id="rId42"/>
    <p:sldId id="310" r:id="rId43"/>
    <p:sldId id="263" r:id="rId44"/>
    <p:sldId id="311" r:id="rId45"/>
    <p:sldId id="312" r:id="rId46"/>
    <p:sldId id="313" r:id="rId47"/>
    <p:sldId id="318" r:id="rId48"/>
    <p:sldId id="264" r:id="rId49"/>
    <p:sldId id="273" r:id="rId50"/>
    <p:sldId id="265" r:id="rId51"/>
  </p:sldIdLst>
  <p:sldSz cx="12192000" cy="6858000"/>
  <p:notesSz cx="6858000" cy="9144000"/>
  <p:embeddedFontLst>
    <p:embeddedFont>
      <p:font typeface="Calibri Light" panose="020F0302020204030204" pitchFamily="34" charset="0"/>
      <p:regular r:id="rId53"/>
    </p:embeddedFont>
    <p:embeddedFont>
      <p:font typeface="Calibri" panose="020F0502020204030204" pitchFamily="34" charset="0"/>
      <p:regular r:id="rId54"/>
      <p:bold r:id="rId55"/>
    </p:embeddedFont>
    <p:embeddedFont>
      <p:font typeface="Besmellah 1" panose="020B0604020202020204" charset="0"/>
      <p:regular r:id="rId56"/>
    </p:embeddedFont>
    <p:embeddedFont>
      <p:font typeface="IRANSans(FaNum)" panose="020B0604020202020204" charset="-78"/>
      <p:regular r:id="rId57"/>
      <p:bold r:id="rId58"/>
    </p:embeddedFont>
    <p:embeddedFont>
      <p:font typeface="Cambria Math" panose="02040503050406030204" pitchFamily="18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999"/>
    <a:srgbClr val="0CA6FE"/>
    <a:srgbClr val="FFE699"/>
    <a:srgbClr val="70AD47"/>
    <a:srgbClr val="BFE0F3"/>
    <a:srgbClr val="2376BA"/>
    <a:srgbClr val="FFFFFF"/>
    <a:srgbClr val="E2AC00"/>
    <a:srgbClr val="5A28C9"/>
    <a:srgbClr val="FFC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EE7683-4C04-4BF5-86F4-0947F3D5A1C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01D785-63A7-4D61-B667-21C6EA42AA8D}">
      <dgm:prSet phldrT="[Text]"/>
      <dgm:spPr/>
      <dgm:t>
        <a:bodyPr/>
        <a:lstStyle/>
        <a:p>
          <a:r>
            <a:rPr lang="en-US" dirty="0" err="1" smtClean="0"/>
            <a:t>Recency</a:t>
          </a:r>
          <a:endParaRPr lang="en-US" dirty="0"/>
        </a:p>
      </dgm:t>
    </dgm:pt>
    <dgm:pt modelId="{86D8DBC1-CF2F-4939-A1CC-4A296B189688}" type="parTrans" cxnId="{E5CE0030-E11E-4F65-ADE8-B21613BD29E5}">
      <dgm:prSet/>
      <dgm:spPr/>
      <dgm:t>
        <a:bodyPr/>
        <a:lstStyle/>
        <a:p>
          <a:endParaRPr lang="en-US"/>
        </a:p>
      </dgm:t>
    </dgm:pt>
    <dgm:pt modelId="{75AEBC53-3B59-451E-AE6A-65830C31E872}" type="sibTrans" cxnId="{E5CE0030-E11E-4F65-ADE8-B21613BD29E5}">
      <dgm:prSet/>
      <dgm:spPr/>
      <dgm:t>
        <a:bodyPr/>
        <a:lstStyle/>
        <a:p>
          <a:endParaRPr lang="en-US"/>
        </a:p>
      </dgm:t>
    </dgm:pt>
    <dgm:pt modelId="{821F0E0C-319C-4E17-B28A-FDCC9D4E14D2}">
      <dgm:prSet phldrT="[Text]"/>
      <dgm:spPr/>
      <dgm:t>
        <a:bodyPr/>
        <a:lstStyle/>
        <a:p>
          <a:r>
            <a:rPr lang="en-US" dirty="0" err="1" smtClean="0"/>
            <a:t>Avr_inactive</a:t>
          </a:r>
          <a:endParaRPr lang="en-US" dirty="0"/>
        </a:p>
      </dgm:t>
    </dgm:pt>
    <dgm:pt modelId="{791D9A5B-0287-46E5-882F-F58D462674D4}" type="parTrans" cxnId="{BC121609-009F-41A8-98A0-E510EC699243}">
      <dgm:prSet/>
      <dgm:spPr/>
      <dgm:t>
        <a:bodyPr/>
        <a:lstStyle/>
        <a:p>
          <a:endParaRPr lang="en-US"/>
        </a:p>
      </dgm:t>
    </dgm:pt>
    <dgm:pt modelId="{881766F1-D85D-4157-86DE-727D7B7268C8}" type="sibTrans" cxnId="{BC121609-009F-41A8-98A0-E510EC699243}">
      <dgm:prSet/>
      <dgm:spPr/>
      <dgm:t>
        <a:bodyPr/>
        <a:lstStyle/>
        <a:p>
          <a:endParaRPr lang="en-US"/>
        </a:p>
      </dgm:t>
    </dgm:pt>
    <dgm:pt modelId="{2556D9F5-734C-4926-8525-82FA4BFC1DDB}">
      <dgm:prSet phldrT="[Text]"/>
      <dgm:spPr/>
      <dgm:t>
        <a:bodyPr/>
        <a:lstStyle/>
        <a:p>
          <a:r>
            <a:rPr lang="en-US" dirty="0" err="1" smtClean="0"/>
            <a:t>Std_inactive</a:t>
          </a:r>
          <a:endParaRPr lang="en-US" dirty="0"/>
        </a:p>
      </dgm:t>
    </dgm:pt>
    <dgm:pt modelId="{1271C0CE-A373-43A3-97D1-96591EBB9C9C}" type="parTrans" cxnId="{54A7E1A7-52CB-4EAC-8402-E74BDA1AC25D}">
      <dgm:prSet/>
      <dgm:spPr/>
      <dgm:t>
        <a:bodyPr/>
        <a:lstStyle/>
        <a:p>
          <a:endParaRPr lang="en-US"/>
        </a:p>
      </dgm:t>
    </dgm:pt>
    <dgm:pt modelId="{BD4091DA-C775-470A-B1DD-2F2412A4536D}" type="sibTrans" cxnId="{54A7E1A7-52CB-4EAC-8402-E74BDA1AC25D}">
      <dgm:prSet/>
      <dgm:spPr/>
      <dgm:t>
        <a:bodyPr/>
        <a:lstStyle/>
        <a:p>
          <a:endParaRPr lang="en-US"/>
        </a:p>
      </dgm:t>
    </dgm:pt>
    <dgm:pt modelId="{5F72B7A6-70D6-4C4D-816E-5899C9EC395B}" type="pres">
      <dgm:prSet presAssocID="{B0EE7683-4C04-4BF5-86F4-0947F3D5A1C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8D40396-277D-4DED-871B-A84B74C69213}" type="pres">
      <dgm:prSet presAssocID="{B0EE7683-4C04-4BF5-86F4-0947F3D5A1C7}" presName="Name1" presStyleCnt="0"/>
      <dgm:spPr/>
    </dgm:pt>
    <dgm:pt modelId="{55A1083B-66C5-4A1A-A6A2-D29E91384F54}" type="pres">
      <dgm:prSet presAssocID="{B0EE7683-4C04-4BF5-86F4-0947F3D5A1C7}" presName="cycle" presStyleCnt="0"/>
      <dgm:spPr/>
    </dgm:pt>
    <dgm:pt modelId="{2207AC1D-5146-4D78-8A32-51DE02278F88}" type="pres">
      <dgm:prSet presAssocID="{B0EE7683-4C04-4BF5-86F4-0947F3D5A1C7}" presName="srcNode" presStyleLbl="node1" presStyleIdx="0" presStyleCnt="3"/>
      <dgm:spPr/>
    </dgm:pt>
    <dgm:pt modelId="{7A798357-6BF8-4197-B649-D3915D1D4470}" type="pres">
      <dgm:prSet presAssocID="{B0EE7683-4C04-4BF5-86F4-0947F3D5A1C7}" presName="conn" presStyleLbl="parChTrans1D2" presStyleIdx="0" presStyleCnt="1"/>
      <dgm:spPr/>
      <dgm:t>
        <a:bodyPr/>
        <a:lstStyle/>
        <a:p>
          <a:endParaRPr lang="en-US"/>
        </a:p>
      </dgm:t>
    </dgm:pt>
    <dgm:pt modelId="{AF431A9B-71F4-4630-B37B-5ED4CD0EAAD9}" type="pres">
      <dgm:prSet presAssocID="{B0EE7683-4C04-4BF5-86F4-0947F3D5A1C7}" presName="extraNode" presStyleLbl="node1" presStyleIdx="0" presStyleCnt="3"/>
      <dgm:spPr/>
    </dgm:pt>
    <dgm:pt modelId="{BBE92991-5065-43E3-B0D5-44E9811369B1}" type="pres">
      <dgm:prSet presAssocID="{B0EE7683-4C04-4BF5-86F4-0947F3D5A1C7}" presName="dstNode" presStyleLbl="node1" presStyleIdx="0" presStyleCnt="3"/>
      <dgm:spPr/>
    </dgm:pt>
    <dgm:pt modelId="{09EED2B2-8100-4D9E-9C0A-079089687AE1}" type="pres">
      <dgm:prSet presAssocID="{8D01D785-63A7-4D61-B667-21C6EA42AA8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7C792-6658-410A-BAB6-A844F8E2D97F}" type="pres">
      <dgm:prSet presAssocID="{8D01D785-63A7-4D61-B667-21C6EA42AA8D}" presName="accent_1" presStyleCnt="0"/>
      <dgm:spPr/>
    </dgm:pt>
    <dgm:pt modelId="{F49953C5-759A-4C2A-9B27-6D57611807BE}" type="pres">
      <dgm:prSet presAssocID="{8D01D785-63A7-4D61-B667-21C6EA42AA8D}" presName="accentRepeatNode" presStyleLbl="solidFgAcc1" presStyleIdx="0" presStyleCnt="3"/>
      <dgm:spPr/>
    </dgm:pt>
    <dgm:pt modelId="{101EBD36-2596-4DBA-A4AC-D3500132C6C1}" type="pres">
      <dgm:prSet presAssocID="{821F0E0C-319C-4E17-B28A-FDCC9D4E14D2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E6BA18-BFF4-4FA6-9DA2-F1FAF9D6B8AB}" type="pres">
      <dgm:prSet presAssocID="{821F0E0C-319C-4E17-B28A-FDCC9D4E14D2}" presName="accent_2" presStyleCnt="0"/>
      <dgm:spPr/>
    </dgm:pt>
    <dgm:pt modelId="{0FD1E719-4B94-4990-97BD-8F5BD4CB58FD}" type="pres">
      <dgm:prSet presAssocID="{821F0E0C-319C-4E17-B28A-FDCC9D4E14D2}" presName="accentRepeatNode" presStyleLbl="solidFgAcc1" presStyleIdx="1" presStyleCnt="3"/>
      <dgm:spPr/>
    </dgm:pt>
    <dgm:pt modelId="{2FF3901C-369A-4B2D-A650-F4DB0F6CD8A9}" type="pres">
      <dgm:prSet presAssocID="{2556D9F5-734C-4926-8525-82FA4BFC1DD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6BBF8-6831-4326-9DFC-7A9EAF82119D}" type="pres">
      <dgm:prSet presAssocID="{2556D9F5-734C-4926-8525-82FA4BFC1DDB}" presName="accent_3" presStyleCnt="0"/>
      <dgm:spPr/>
    </dgm:pt>
    <dgm:pt modelId="{9C02B977-8CB8-4F23-9A0B-3F8B5D6ED858}" type="pres">
      <dgm:prSet presAssocID="{2556D9F5-734C-4926-8525-82FA4BFC1DDB}" presName="accentRepeatNode" presStyleLbl="solidFgAcc1" presStyleIdx="2" presStyleCnt="3"/>
      <dgm:spPr/>
    </dgm:pt>
  </dgm:ptLst>
  <dgm:cxnLst>
    <dgm:cxn modelId="{D9F0DE10-4747-4DE9-B09D-E4A86A5DD306}" type="presOf" srcId="{75AEBC53-3B59-451E-AE6A-65830C31E872}" destId="{7A798357-6BF8-4197-B649-D3915D1D4470}" srcOrd="0" destOrd="0" presId="urn:microsoft.com/office/officeart/2008/layout/VerticalCurvedList"/>
    <dgm:cxn modelId="{54A7E1A7-52CB-4EAC-8402-E74BDA1AC25D}" srcId="{B0EE7683-4C04-4BF5-86F4-0947F3D5A1C7}" destId="{2556D9F5-734C-4926-8525-82FA4BFC1DDB}" srcOrd="2" destOrd="0" parTransId="{1271C0CE-A373-43A3-97D1-96591EBB9C9C}" sibTransId="{BD4091DA-C775-470A-B1DD-2F2412A4536D}"/>
    <dgm:cxn modelId="{952888A3-1603-4127-9B97-C784E48A365C}" type="presOf" srcId="{2556D9F5-734C-4926-8525-82FA4BFC1DDB}" destId="{2FF3901C-369A-4B2D-A650-F4DB0F6CD8A9}" srcOrd="0" destOrd="0" presId="urn:microsoft.com/office/officeart/2008/layout/VerticalCurvedList"/>
    <dgm:cxn modelId="{4ABCAC28-03A3-4C96-8D03-CD1D20B77764}" type="presOf" srcId="{821F0E0C-319C-4E17-B28A-FDCC9D4E14D2}" destId="{101EBD36-2596-4DBA-A4AC-D3500132C6C1}" srcOrd="0" destOrd="0" presId="urn:microsoft.com/office/officeart/2008/layout/VerticalCurvedList"/>
    <dgm:cxn modelId="{E5CE0030-E11E-4F65-ADE8-B21613BD29E5}" srcId="{B0EE7683-4C04-4BF5-86F4-0947F3D5A1C7}" destId="{8D01D785-63A7-4D61-B667-21C6EA42AA8D}" srcOrd="0" destOrd="0" parTransId="{86D8DBC1-CF2F-4939-A1CC-4A296B189688}" sibTransId="{75AEBC53-3B59-451E-AE6A-65830C31E872}"/>
    <dgm:cxn modelId="{893058A6-46AA-4A18-9ECF-73D614E5C8A1}" type="presOf" srcId="{8D01D785-63A7-4D61-B667-21C6EA42AA8D}" destId="{09EED2B2-8100-4D9E-9C0A-079089687AE1}" srcOrd="0" destOrd="0" presId="urn:microsoft.com/office/officeart/2008/layout/VerticalCurvedList"/>
    <dgm:cxn modelId="{7CCC7D21-B763-49DD-90F2-ADD3A1489EAB}" type="presOf" srcId="{B0EE7683-4C04-4BF5-86F4-0947F3D5A1C7}" destId="{5F72B7A6-70D6-4C4D-816E-5899C9EC395B}" srcOrd="0" destOrd="0" presId="urn:microsoft.com/office/officeart/2008/layout/VerticalCurvedList"/>
    <dgm:cxn modelId="{BC121609-009F-41A8-98A0-E510EC699243}" srcId="{B0EE7683-4C04-4BF5-86F4-0947F3D5A1C7}" destId="{821F0E0C-319C-4E17-B28A-FDCC9D4E14D2}" srcOrd="1" destOrd="0" parTransId="{791D9A5B-0287-46E5-882F-F58D462674D4}" sibTransId="{881766F1-D85D-4157-86DE-727D7B7268C8}"/>
    <dgm:cxn modelId="{8DB4DA43-37DD-4393-99C2-ECBB38AE20E4}" type="presParOf" srcId="{5F72B7A6-70D6-4C4D-816E-5899C9EC395B}" destId="{A8D40396-277D-4DED-871B-A84B74C69213}" srcOrd="0" destOrd="0" presId="urn:microsoft.com/office/officeart/2008/layout/VerticalCurvedList"/>
    <dgm:cxn modelId="{CFBF2EE0-5D26-4D2C-90F6-C0C4143F97FD}" type="presParOf" srcId="{A8D40396-277D-4DED-871B-A84B74C69213}" destId="{55A1083B-66C5-4A1A-A6A2-D29E91384F54}" srcOrd="0" destOrd="0" presId="urn:microsoft.com/office/officeart/2008/layout/VerticalCurvedList"/>
    <dgm:cxn modelId="{D5CB2B09-B19D-465C-8A1C-983B2F479AAB}" type="presParOf" srcId="{55A1083B-66C5-4A1A-A6A2-D29E91384F54}" destId="{2207AC1D-5146-4D78-8A32-51DE02278F88}" srcOrd="0" destOrd="0" presId="urn:microsoft.com/office/officeart/2008/layout/VerticalCurvedList"/>
    <dgm:cxn modelId="{8814C15F-956A-4EDF-BF29-2E9A77B89C6B}" type="presParOf" srcId="{55A1083B-66C5-4A1A-A6A2-D29E91384F54}" destId="{7A798357-6BF8-4197-B649-D3915D1D4470}" srcOrd="1" destOrd="0" presId="urn:microsoft.com/office/officeart/2008/layout/VerticalCurvedList"/>
    <dgm:cxn modelId="{ABC8B3B9-EF15-470C-974C-F2A9BED39027}" type="presParOf" srcId="{55A1083B-66C5-4A1A-A6A2-D29E91384F54}" destId="{AF431A9B-71F4-4630-B37B-5ED4CD0EAAD9}" srcOrd="2" destOrd="0" presId="urn:microsoft.com/office/officeart/2008/layout/VerticalCurvedList"/>
    <dgm:cxn modelId="{A7F8FFF2-61BC-4C6B-91F8-EA06474F7962}" type="presParOf" srcId="{55A1083B-66C5-4A1A-A6A2-D29E91384F54}" destId="{BBE92991-5065-43E3-B0D5-44E9811369B1}" srcOrd="3" destOrd="0" presId="urn:microsoft.com/office/officeart/2008/layout/VerticalCurvedList"/>
    <dgm:cxn modelId="{06CC36EC-B887-4966-9755-C3BB08ECA869}" type="presParOf" srcId="{A8D40396-277D-4DED-871B-A84B74C69213}" destId="{09EED2B2-8100-4D9E-9C0A-079089687AE1}" srcOrd="1" destOrd="0" presId="urn:microsoft.com/office/officeart/2008/layout/VerticalCurvedList"/>
    <dgm:cxn modelId="{9FF11598-E1B9-4D88-9275-CF255C972A9D}" type="presParOf" srcId="{A8D40396-277D-4DED-871B-A84B74C69213}" destId="{C137C792-6658-410A-BAB6-A844F8E2D97F}" srcOrd="2" destOrd="0" presId="urn:microsoft.com/office/officeart/2008/layout/VerticalCurvedList"/>
    <dgm:cxn modelId="{6C7C1AB2-C7F2-47B1-9420-0F68D59F8863}" type="presParOf" srcId="{C137C792-6658-410A-BAB6-A844F8E2D97F}" destId="{F49953C5-759A-4C2A-9B27-6D57611807BE}" srcOrd="0" destOrd="0" presId="urn:microsoft.com/office/officeart/2008/layout/VerticalCurvedList"/>
    <dgm:cxn modelId="{DC39CBBF-D20B-46AD-8712-B94B60581C53}" type="presParOf" srcId="{A8D40396-277D-4DED-871B-A84B74C69213}" destId="{101EBD36-2596-4DBA-A4AC-D3500132C6C1}" srcOrd="3" destOrd="0" presId="urn:microsoft.com/office/officeart/2008/layout/VerticalCurvedList"/>
    <dgm:cxn modelId="{87C4B687-8F5D-447C-8860-98EEECF7A464}" type="presParOf" srcId="{A8D40396-277D-4DED-871B-A84B74C69213}" destId="{AEE6BA18-BFF4-4FA6-9DA2-F1FAF9D6B8AB}" srcOrd="4" destOrd="0" presId="urn:microsoft.com/office/officeart/2008/layout/VerticalCurvedList"/>
    <dgm:cxn modelId="{13ED5C22-123B-42E4-8F99-C60DAF27A221}" type="presParOf" srcId="{AEE6BA18-BFF4-4FA6-9DA2-F1FAF9D6B8AB}" destId="{0FD1E719-4B94-4990-97BD-8F5BD4CB58FD}" srcOrd="0" destOrd="0" presId="urn:microsoft.com/office/officeart/2008/layout/VerticalCurvedList"/>
    <dgm:cxn modelId="{5FA8DA7A-250F-48DB-B46B-9BD663DFCEB2}" type="presParOf" srcId="{A8D40396-277D-4DED-871B-A84B74C69213}" destId="{2FF3901C-369A-4B2D-A650-F4DB0F6CD8A9}" srcOrd="5" destOrd="0" presId="urn:microsoft.com/office/officeart/2008/layout/VerticalCurvedList"/>
    <dgm:cxn modelId="{2904C841-A163-4198-A07D-6F38644C95DB}" type="presParOf" srcId="{A8D40396-277D-4DED-871B-A84B74C69213}" destId="{4F96BBF8-6831-4326-9DFC-7A9EAF82119D}" srcOrd="6" destOrd="0" presId="urn:microsoft.com/office/officeart/2008/layout/VerticalCurvedList"/>
    <dgm:cxn modelId="{448D3C4C-A834-40F8-A06A-31F0594DDF68}" type="presParOf" srcId="{4F96BBF8-6831-4326-9DFC-7A9EAF82119D}" destId="{9C02B977-8CB8-4F23-9A0B-3F8B5D6ED8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98357-6BF8-4197-B649-D3915D1D4470}">
      <dsp:nvSpPr>
        <dsp:cNvPr id="0" name=""/>
        <dsp:cNvSpPr/>
      </dsp:nvSpPr>
      <dsp:spPr>
        <a:xfrm>
          <a:off x="-3526228" y="-542027"/>
          <a:ext cx="4203981" cy="4203981"/>
        </a:xfrm>
        <a:prstGeom prst="blockArc">
          <a:avLst>
            <a:gd name="adj1" fmla="val 18900000"/>
            <a:gd name="adj2" fmla="val 2700000"/>
            <a:gd name="adj3" fmla="val 51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EED2B2-8100-4D9E-9C0A-079089687AE1}">
      <dsp:nvSpPr>
        <dsp:cNvPr id="0" name=""/>
        <dsp:cNvSpPr/>
      </dsp:nvSpPr>
      <dsp:spPr>
        <a:xfrm>
          <a:off x="435824" y="311992"/>
          <a:ext cx="3788569" cy="623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28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Recency</a:t>
          </a:r>
          <a:endParaRPr lang="en-US" sz="3200" kern="1200" dirty="0"/>
        </a:p>
      </dsp:txBody>
      <dsp:txXfrm>
        <a:off x="435824" y="311992"/>
        <a:ext cx="3788569" cy="623985"/>
      </dsp:txXfrm>
    </dsp:sp>
    <dsp:sp modelId="{F49953C5-759A-4C2A-9B27-6D57611807BE}">
      <dsp:nvSpPr>
        <dsp:cNvPr id="0" name=""/>
        <dsp:cNvSpPr/>
      </dsp:nvSpPr>
      <dsp:spPr>
        <a:xfrm>
          <a:off x="45834" y="233994"/>
          <a:ext cx="779981" cy="7799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EBD36-2596-4DBA-A4AC-D3500132C6C1}">
      <dsp:nvSpPr>
        <dsp:cNvPr id="0" name=""/>
        <dsp:cNvSpPr/>
      </dsp:nvSpPr>
      <dsp:spPr>
        <a:xfrm>
          <a:off x="662643" y="1247970"/>
          <a:ext cx="3561750" cy="623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28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Avr_inactive</a:t>
          </a:r>
          <a:endParaRPr lang="en-US" sz="3200" kern="1200" dirty="0"/>
        </a:p>
      </dsp:txBody>
      <dsp:txXfrm>
        <a:off x="662643" y="1247970"/>
        <a:ext cx="3561750" cy="623985"/>
      </dsp:txXfrm>
    </dsp:sp>
    <dsp:sp modelId="{0FD1E719-4B94-4990-97BD-8F5BD4CB58FD}">
      <dsp:nvSpPr>
        <dsp:cNvPr id="0" name=""/>
        <dsp:cNvSpPr/>
      </dsp:nvSpPr>
      <dsp:spPr>
        <a:xfrm>
          <a:off x="272652" y="1169972"/>
          <a:ext cx="779981" cy="7799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3901C-369A-4B2D-A650-F4DB0F6CD8A9}">
      <dsp:nvSpPr>
        <dsp:cNvPr id="0" name=""/>
        <dsp:cNvSpPr/>
      </dsp:nvSpPr>
      <dsp:spPr>
        <a:xfrm>
          <a:off x="435824" y="2183948"/>
          <a:ext cx="3788569" cy="623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28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Std_inactive</a:t>
          </a:r>
          <a:endParaRPr lang="en-US" sz="3200" kern="1200" dirty="0"/>
        </a:p>
      </dsp:txBody>
      <dsp:txXfrm>
        <a:off x="435824" y="2183948"/>
        <a:ext cx="3788569" cy="623985"/>
      </dsp:txXfrm>
    </dsp:sp>
    <dsp:sp modelId="{9C02B977-8CB8-4F23-9A0B-3F8B5D6ED858}">
      <dsp:nvSpPr>
        <dsp:cNvPr id="0" name=""/>
        <dsp:cNvSpPr/>
      </dsp:nvSpPr>
      <dsp:spPr>
        <a:xfrm>
          <a:off x="45834" y="2105950"/>
          <a:ext cx="779981" cy="7799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22BDB-C9E1-4553-B6E3-E51917D7C8E8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F2C3-9B8D-4410-A1C0-85B1A9B9B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0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325F-E9F5-4F10-BE84-FC5954CB4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B3992-3473-4069-BB13-7F480F307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1B4A3-0E76-4DD8-ACAA-8A19A7B2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0067-78F6-4EC8-858F-B5A72210F9A0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9CF2F-B58A-43F7-9B23-440C9EA2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FC2C9-13B1-415A-8773-406705F2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1183" y="6239339"/>
            <a:ext cx="415834" cy="365125"/>
          </a:xfrm>
        </p:spPr>
        <p:txBody>
          <a:bodyPr/>
          <a:lstStyle>
            <a:lvl1pPr algn="ctr">
              <a:defRPr/>
            </a:lvl1pPr>
          </a:lstStyle>
          <a:p>
            <a:fld id="{F11D8C7B-5BB3-4F32-838F-A11B8C2CB8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2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CA78-25B4-4383-95E6-0A52F305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0E65B-8DED-4EC3-A4D8-4D25B3A53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BD966-C6AE-4544-8E7C-1ABDD84E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8856-67CE-41AA-91EE-6119A4724552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7B8E1-5AFA-4A3C-A547-52E59D51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00ECF-180A-4102-B54F-E3E5DB17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9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E9C176-9585-4148-B6FB-BDE1EA359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91D39-2A1F-4E1F-86E7-7DC1C5D08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164DE-16D7-4FBE-89B5-1DB73045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674E9-F8D1-47E7-A8E5-C6488282CB06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16A8-2B87-4673-A2D7-3D38965D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67E1D-C08A-43F3-B28D-0CCFE0BA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6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779B-BD6B-47A7-80DF-1AE117C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EB4E-D4B8-43D7-85C5-62797571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F27B4-9DD2-4EC0-9B40-F82DFC38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3A23-6B21-4D3D-882C-114FD3532A8D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6730-AAC8-4CE0-BA9B-0DC824E8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6201B-5852-496F-B60F-A4A3CC6B1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5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F09B-1BE7-4CCD-B064-A992F2AA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8CAA-27FD-4F93-A617-33110BE3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466E-F965-4D77-A6C1-9C06F5F4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48DC-CB2F-421C-A0ED-5FF32823831F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8A619-D602-4977-BDA1-914682287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435DB-2023-4451-BDFA-DAFE8540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3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B59E-7E5E-40C7-A186-EEFBCC5F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621B4-923C-44B2-953C-3C4B23343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02D07-8A21-4185-B5C1-9B22B1D74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746CF-7858-451B-AA44-776C452B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9C73-D504-46C0-A643-CCF4FD63AA1D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D2A40-7B61-47BD-845F-9FB68AE0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8CBA3-C5B6-404D-B1BE-65CE6DA6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950F-05A3-4F60-ABC7-86F6E1CE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B5217-C501-47D3-9528-392FFB51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9C61C-0DFD-470E-9F51-139EFEEB4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97CA1-30F0-4ADF-AAF0-A12B964B2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B9510-486A-4277-907A-25A86B3D5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2B40E-4CEA-4403-8D45-F740DC1B4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08DC-844F-40A1-87D3-64A0886FE1AA}" type="datetime1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DFF8E-05A9-45F1-9B71-B7C03BD5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48448D-D8E9-4F36-9C47-BBB41CF3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7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9416-6313-4ABF-B3AC-F83463DB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6FF6B-F26B-4E8A-B895-05F97403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DF84D-A381-41D7-B028-F030D5B92AD3}" type="datetime1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58132-64FD-4761-B7C6-E3BA48CC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1D161-22BA-485F-B594-F2ADEC91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3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12BD8-EBF2-4D6F-AFF4-A68A564F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E209-0047-45CE-9011-9CB0756B580A}" type="datetime1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C112D-5C34-4E80-BF88-AF472052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5BA94-FD37-41A8-8834-8D48E7A7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2ADA-8634-42B6-89B4-07EE2E1A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B1785-A5BD-4646-A5A1-9608AECED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106EB-8753-4255-AB7F-401A42D7F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A099E-C12E-4D0C-82B7-210021987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7C39-0C86-461D-944D-A520D33EB53D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18A81-2597-4649-BD98-1D5F1348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4145-15BF-4FA0-9ADE-4934CE07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0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544E-15A9-4B5A-A171-42D254CF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342F1-D97D-4B92-8F76-D21077E7B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19DB5-9395-4D04-82C2-9C36F7667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43E43-B1CE-47D0-8E2E-7A7D7368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1A9F-54F1-4907-90C9-9D2F4B4B55A9}" type="datetime1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F1B84-5C4D-4CFC-9957-01C1A54C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68100-E82E-433A-A474-1D93E7B9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7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BC93CD-79F7-4588-A9C5-2D47B06E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733-F48E-47F9-8699-1D8E925B7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4C471-C595-44B4-B3AF-F5DE43F409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7B4DD-8DE1-45F6-89DB-EC125E287FE1}" type="datetime1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4CF7-BE50-4D8B-AD60-55E3DB62F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ABC2-0685-4D17-B653-21D4A6B96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8C7B-5BB3-4F32-838F-A11B8C2C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0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410C513-5849-4D07-94B5-C51BE533471D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43B7E1-E2D1-4B98-BD66-51445342323E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1A0DD-92E5-40B1-9194-C79002E239F9}"/>
              </a:ext>
            </a:extLst>
          </p:cNvPr>
          <p:cNvSpPr txBox="1"/>
          <p:nvPr/>
        </p:nvSpPr>
        <p:spPr>
          <a:xfrm>
            <a:off x="999392" y="1174536"/>
            <a:ext cx="387740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0CA6FE"/>
                </a:solidFill>
                <a:latin typeface="Besmellah 1" pitchFamily="2" charset="0"/>
              </a:rPr>
              <a:t>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5908432" y="0"/>
            <a:ext cx="5284176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91747" y="436098"/>
            <a:ext cx="4393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</a:rPr>
              <a:t>Parham </a:t>
            </a:r>
            <a:r>
              <a:rPr lang="en-US" sz="5400" b="1" dirty="0" err="1" smtClean="0">
                <a:solidFill>
                  <a:srgbClr val="FFFFFF"/>
                </a:solidFill>
              </a:rPr>
              <a:t>Pishro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91747" y="1656410"/>
            <a:ext cx="43934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prediction in digital game-based learning using data mining techniques: Logistic regression, decision tree, and random forest</a:t>
            </a:r>
            <a:endParaRPr lang="en-US" sz="3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-0.46823 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1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-0.46459 2.96296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46445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2" grpId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868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9691" y="85637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9691" y="160723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9691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9691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9691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9691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969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Selection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12503" y="1176414"/>
            <a:ext cx="1408237" cy="523220"/>
            <a:chOff x="3512503" y="1176414"/>
            <a:chExt cx="1408237" cy="523220"/>
          </a:xfrm>
        </p:grpSpPr>
        <p:sp>
          <p:nvSpPr>
            <p:cNvPr id="3" name="Oval 2"/>
            <p:cNvSpPr/>
            <p:nvPr/>
          </p:nvSpPr>
          <p:spPr>
            <a:xfrm>
              <a:off x="3512503" y="135185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92503" y="1176414"/>
              <a:ext cx="122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1D4999"/>
                  </a:solidFill>
                </a:rPr>
                <a:t>User id</a:t>
              </a:r>
              <a:endParaRPr lang="en-US" sz="2800" dirty="0">
                <a:solidFill>
                  <a:srgbClr val="1D4999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449426" y="1176414"/>
            <a:ext cx="1975565" cy="523220"/>
            <a:chOff x="3512503" y="1176414"/>
            <a:chExt cx="1975565" cy="523220"/>
          </a:xfrm>
        </p:grpSpPr>
        <p:sp>
          <p:nvSpPr>
            <p:cNvPr id="57" name="Oval 56"/>
            <p:cNvSpPr/>
            <p:nvPr/>
          </p:nvSpPr>
          <p:spPr>
            <a:xfrm>
              <a:off x="3512503" y="135185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692503" y="1176414"/>
              <a:ext cx="17955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1D4999"/>
                  </a:solidFill>
                </a:rPr>
                <a:t>Timestamp</a:t>
              </a:r>
              <a:endParaRPr lang="en-US" sz="2800" dirty="0">
                <a:solidFill>
                  <a:srgbClr val="1D4999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953677" y="1176414"/>
            <a:ext cx="1685623" cy="523220"/>
            <a:chOff x="3512503" y="1176414"/>
            <a:chExt cx="1685623" cy="523220"/>
          </a:xfrm>
        </p:grpSpPr>
        <p:sp>
          <p:nvSpPr>
            <p:cNvPr id="60" name="Oval 59"/>
            <p:cNvSpPr/>
            <p:nvPr/>
          </p:nvSpPr>
          <p:spPr>
            <a:xfrm>
              <a:off x="3512503" y="135185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692503" y="1176414"/>
              <a:ext cx="1505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1D4999"/>
                  </a:solidFill>
                </a:rPr>
                <a:t>Contents</a:t>
              </a:r>
              <a:endParaRPr lang="en-US" sz="2800" dirty="0">
                <a:solidFill>
                  <a:srgbClr val="1D4999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962400" y="1699634"/>
            <a:ext cx="7849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D4999"/>
                </a:solidFill>
              </a:rPr>
              <a:t>(from log data for computing the average or duration of logins, plays, and clicks number)</a:t>
            </a:r>
            <a:endParaRPr lang="en-US" sz="2400" dirty="0">
              <a:solidFill>
                <a:srgbClr val="1D4999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664903" y="4547215"/>
            <a:ext cx="1497647" cy="523220"/>
            <a:chOff x="3512503" y="1176414"/>
            <a:chExt cx="1497647" cy="523220"/>
          </a:xfrm>
        </p:grpSpPr>
        <p:sp>
          <p:nvSpPr>
            <p:cNvPr id="63" name="Oval 62"/>
            <p:cNvSpPr/>
            <p:nvPr/>
          </p:nvSpPr>
          <p:spPr>
            <a:xfrm>
              <a:off x="3512503" y="135185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692503" y="1176414"/>
              <a:ext cx="1317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1D4999"/>
                  </a:solidFill>
                </a:rPr>
                <a:t>Gender</a:t>
              </a:r>
              <a:endParaRPr lang="en-US" sz="2800" dirty="0">
                <a:solidFill>
                  <a:srgbClr val="1D4999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449426" y="3093222"/>
            <a:ext cx="2917209" cy="523220"/>
            <a:chOff x="3512503" y="1176414"/>
            <a:chExt cx="2917209" cy="523220"/>
          </a:xfrm>
        </p:grpSpPr>
        <p:sp>
          <p:nvSpPr>
            <p:cNvPr id="66" name="Oval 65"/>
            <p:cNvSpPr/>
            <p:nvPr/>
          </p:nvSpPr>
          <p:spPr>
            <a:xfrm>
              <a:off x="3512503" y="135185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92503" y="1176414"/>
              <a:ext cx="2737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1D4999"/>
                  </a:solidFill>
                </a:rPr>
                <a:t>Number of coins</a:t>
              </a:r>
              <a:endParaRPr lang="en-US" sz="2800" dirty="0">
                <a:solidFill>
                  <a:srgbClr val="1D4999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664903" y="3093222"/>
            <a:ext cx="1408237" cy="523220"/>
            <a:chOff x="3512503" y="1176414"/>
            <a:chExt cx="1408237" cy="523220"/>
          </a:xfrm>
        </p:grpSpPr>
        <p:sp>
          <p:nvSpPr>
            <p:cNvPr id="69" name="Oval 68"/>
            <p:cNvSpPr/>
            <p:nvPr/>
          </p:nvSpPr>
          <p:spPr>
            <a:xfrm>
              <a:off x="3512503" y="135185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692503" y="1176414"/>
              <a:ext cx="122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1D4999"/>
                  </a:solidFill>
                </a:rPr>
                <a:t>Level</a:t>
              </a:r>
              <a:endParaRPr lang="en-US" sz="2800" dirty="0">
                <a:solidFill>
                  <a:srgbClr val="1D4999"/>
                </a:solidFill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3962400" y="3548441"/>
            <a:ext cx="784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D4999"/>
                </a:solidFill>
              </a:rPr>
              <a:t>(called performance features)</a:t>
            </a:r>
            <a:endParaRPr lang="en-US" sz="2400" dirty="0">
              <a:solidFill>
                <a:srgbClr val="1D4999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5449426" y="4551048"/>
            <a:ext cx="2256299" cy="523220"/>
            <a:chOff x="3512503" y="1176414"/>
            <a:chExt cx="2256299" cy="523220"/>
          </a:xfrm>
        </p:grpSpPr>
        <p:sp>
          <p:nvSpPr>
            <p:cNvPr id="73" name="Oval 72"/>
            <p:cNvSpPr/>
            <p:nvPr/>
          </p:nvSpPr>
          <p:spPr>
            <a:xfrm>
              <a:off x="3512503" y="135185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692503" y="1176414"/>
              <a:ext cx="207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1D4999"/>
                  </a:solidFill>
                </a:rPr>
                <a:t>Date of birth</a:t>
              </a:r>
              <a:endParaRPr lang="en-US" sz="2800" dirty="0">
                <a:solidFill>
                  <a:srgbClr val="1D4999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953677" y="4565306"/>
            <a:ext cx="2397657" cy="523220"/>
            <a:chOff x="3512503" y="1176414"/>
            <a:chExt cx="2397657" cy="523220"/>
          </a:xfrm>
        </p:grpSpPr>
        <p:sp>
          <p:nvSpPr>
            <p:cNvPr id="76" name="Oval 75"/>
            <p:cNvSpPr/>
            <p:nvPr/>
          </p:nvSpPr>
          <p:spPr>
            <a:xfrm>
              <a:off x="3512503" y="135185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692503" y="1176414"/>
              <a:ext cx="2217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1D4999"/>
                  </a:solidFill>
                </a:rPr>
                <a:t>Resident area</a:t>
              </a:r>
              <a:endParaRPr lang="en-US" sz="2800" dirty="0">
                <a:solidFill>
                  <a:srgbClr val="1D4999"/>
                </a:solidFill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962400" y="5033136"/>
            <a:ext cx="784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D4999"/>
                </a:solidFill>
              </a:rPr>
              <a:t>(from CRM data)</a:t>
            </a:r>
            <a:endParaRPr lang="en-US" sz="2400" dirty="0">
              <a:solidFill>
                <a:srgbClr val="1D4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57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1" grpId="0"/>
      <p:bldP spid="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868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9691" y="85637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9691" y="160723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9691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9691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9691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9691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969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Aggregation, Transformation, and Integration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0450" y="1190625"/>
            <a:ext cx="7896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1D4999"/>
                </a:solidFill>
              </a:rPr>
              <a:t>User activity and lesson log integration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1D4999"/>
                </a:solidFill>
              </a:rPr>
              <a:t>Experience points, coins, and replay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1D4999"/>
                </a:solidFill>
              </a:rPr>
              <a:t>CRM data transformation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1D4999"/>
                </a:solidFill>
              </a:rPr>
              <a:t>Chapter progress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rgbClr val="1D4999"/>
                </a:solidFill>
              </a:rPr>
              <a:t>Player data</a:t>
            </a:r>
            <a:endParaRPr lang="en-US" sz="3200" dirty="0">
              <a:solidFill>
                <a:srgbClr val="1D4999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>
            <a:off x="7150783" y="3563018"/>
            <a:ext cx="838200" cy="1798528"/>
          </a:xfrm>
          <a:prstGeom prst="leftBrace">
            <a:avLst>
              <a:gd name="adj1" fmla="val 58232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15150" y="4286511"/>
            <a:ext cx="257175" cy="418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/>
          <p:nvPr/>
        </p:nvCxnSpPr>
        <p:spPr>
          <a:xfrm>
            <a:off x="5934075" y="3488347"/>
            <a:ext cx="1209675" cy="979979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58790" y="3867150"/>
                <a:ext cx="4657493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𝑑𝑖𝑓𝑓𝑒𝑟𝑒𝑛𝑐𝑒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𝑡𝑖𝑚𝑒𝑠𝑡𝑎𝑚𝑝𝑠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>
                  <a:solidFill>
                    <a:srgbClr val="1D4999"/>
                  </a:solidFill>
                </a:endParaRPr>
              </a:p>
              <a:p>
                <a:r>
                  <a:rPr lang="en-US" dirty="0" smtClean="0">
                    <a:solidFill>
                      <a:srgbClr val="1D499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𝑝𝑙𝑎𝑦𝑡𝑖𝑚𝑒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𝑑𝑖𝑓𝑓𝑒𝑟𝑒𝑛𝑐𝑒</m:t>
                    </m:r>
                  </m:oMath>
                </a14:m>
                <a:endParaRPr lang="en-US" dirty="0" smtClean="0">
                  <a:solidFill>
                    <a:srgbClr val="1D4999"/>
                  </a:solidFill>
                </a:endParaRPr>
              </a:p>
              <a:p>
                <a:endParaRPr lang="en-US" dirty="0">
                  <a:solidFill>
                    <a:srgbClr val="1D499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n-US" b="0" dirty="0" smtClean="0">
                  <a:solidFill>
                    <a:srgbClr val="1D4999"/>
                  </a:solidFill>
                </a:endParaRPr>
              </a:p>
              <a:p>
                <a:r>
                  <a:rPr lang="en-US" dirty="0" smtClean="0">
                    <a:solidFill>
                      <a:srgbClr val="1D499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𝑖𝑛𝑎𝑐𝑡𝑖𝑣𝑒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𝑑𝑖𝑓𝑓𝑒𝑟𝑒𝑛𝑐𝑒</m:t>
                    </m:r>
                  </m:oMath>
                </a14:m>
                <a:endParaRPr lang="en-US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790" y="3867150"/>
                <a:ext cx="4657493" cy="1384995"/>
              </a:xfrm>
              <a:prstGeom prst="rect">
                <a:avLst/>
              </a:prstGeom>
              <a:blipFill>
                <a:blip r:embed="rId2"/>
                <a:stretch>
                  <a:fillRect l="-2356" t="-439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566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868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9691" y="85637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9691" y="160723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9691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9691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9691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9691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969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12" y="1388710"/>
            <a:ext cx="9208188" cy="434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97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868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9691" y="85637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9691" y="160723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9691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9691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9691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9691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969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8342" y="1167011"/>
            <a:ext cx="540000" cy="540000"/>
          </a:xfrm>
          <a:prstGeom prst="ellipse">
            <a:avLst/>
          </a:prstGeom>
          <a:solidFill>
            <a:srgbClr val="0CA6F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31673" y="1096003"/>
                <a:ext cx="7689272" cy="1791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CA6FE"/>
                    </a:solidFill>
                  </a:rPr>
                  <a:t>Missing Value:</a:t>
                </a:r>
              </a:p>
              <a:p>
                <a:r>
                  <a:rPr lang="en-US" dirty="0" smtClean="0"/>
                  <a:t>Gender, Age) Trial accounts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𝐻𝑎𝑛𝑑𝑙𝑖𝑛𝑔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𝑅𝑒𝑚𝑜𝑣𝑒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Prefecture) …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𝐻𝑎𝑛𝑑𝑙𝑖𝑛𝑔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𝑅𝑒𝑝𝑙𝑎𝑐𝑒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"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𝑇𝑜𝑘𝑦𝑜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Exp</a:t>
                </a:r>
                <a:r>
                  <a:rPr lang="en-US" dirty="0" smtClean="0"/>
                  <a:t>, Coins, Replay) New players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𝐻𝑎𝑛𝑑𝑙𝑖𝑛𝑔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𝐹𝑖𝑙𝑙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673" y="1096003"/>
                <a:ext cx="7689272" cy="1791644"/>
              </a:xfrm>
              <a:prstGeom prst="rect">
                <a:avLst/>
              </a:prstGeom>
              <a:blipFill>
                <a:blip r:embed="rId2"/>
                <a:stretch>
                  <a:fillRect l="-2377" t="-5442" b="-4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58702" r="75455" b="5028"/>
          <a:stretch/>
        </p:blipFill>
        <p:spPr>
          <a:xfrm>
            <a:off x="9475585" y="1096003"/>
            <a:ext cx="2336800" cy="1662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9475585" y="1096003"/>
            <a:ext cx="2336800" cy="51123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475585" y="2097487"/>
            <a:ext cx="2336800" cy="15416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475585" y="2253244"/>
            <a:ext cx="2336800" cy="33827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475585" y="2590212"/>
            <a:ext cx="2336800" cy="1683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475585" y="1608061"/>
            <a:ext cx="2336800" cy="48783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358342" y="2999491"/>
            <a:ext cx="540000" cy="540000"/>
          </a:xfrm>
          <a:prstGeom prst="ellipse">
            <a:avLst/>
          </a:prstGeom>
          <a:solidFill>
            <a:srgbClr val="0CA6F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031673" y="2928483"/>
                <a:ext cx="7689272" cy="153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CA6FE"/>
                    </a:solidFill>
                  </a:rPr>
                  <a:t>Impossible Value:</a:t>
                </a:r>
              </a:p>
              <a:p>
                <a:r>
                  <a:rPr lang="en-US" dirty="0" smtClean="0"/>
                  <a:t>Age) 0 to 2010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groupChr>
                              <m:groupChrPr>
                                <m:chr m:val="⇒"/>
                                <m:vertJc m:val="bot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brk m:alnAt="2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𝐻𝑎𝑛𝑑𝑙𝑖𝑛𝑔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groupCh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𝑅𝑒𝑝𝑙𝑎𝑐𝑒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𝑚𝑒𝑑𝑖𝑎𝑛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002</m:t>
                            </m:r>
                            <m:r>
                              <m:rPr>
                                <m:brk m:alnAt="2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…) </m:t>
                            </m:r>
                            <m:groupChr>
                              <m:groupChrPr>
                                <m:chr m:val="⇒"/>
                                <m:vertJc m:val="bot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brk m:alnAt="2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𝐻𝑎𝑛𝑑𝑙𝑖𝑛𝑔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groupCh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𝑅𝑒𝑝𝑙𝑎𝑐𝑒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𝑚𝑒𝑑𝑖𝑎𝑛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673" y="2928483"/>
                <a:ext cx="7689272" cy="1530612"/>
              </a:xfrm>
              <a:prstGeom prst="rect">
                <a:avLst/>
              </a:prstGeom>
              <a:blipFill>
                <a:blip r:embed="rId4"/>
                <a:stretch>
                  <a:fillRect l="-2377" t="-5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3358342" y="4468237"/>
            <a:ext cx="540000" cy="540000"/>
          </a:xfrm>
          <a:prstGeom prst="ellipse">
            <a:avLst/>
          </a:prstGeom>
          <a:solidFill>
            <a:srgbClr val="0CA6F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031673" y="4397229"/>
                <a:ext cx="7689272" cy="1028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CA6FE"/>
                    </a:solidFill>
                  </a:rPr>
                  <a:t>Outlier:</a:t>
                </a:r>
              </a:p>
              <a:p>
                <a:r>
                  <a:rPr lang="en-US" dirty="0" smtClean="0"/>
                  <a:t>All of them) …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𝐻𝑎𝑛𝑑𝑙𝑖𝑛𝑔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𝑆𝑡𝑎𝑛𝑑𝑎𝑟𝑑𝑖𝑧𝑎𝑡𝑖𝑜𝑛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673" y="4397229"/>
                <a:ext cx="7689272" cy="1028102"/>
              </a:xfrm>
              <a:prstGeom prst="rect">
                <a:avLst/>
              </a:prstGeom>
              <a:blipFill>
                <a:blip r:embed="rId5"/>
                <a:stretch>
                  <a:fillRect l="-2377" t="-8876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591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555" y="979333"/>
            <a:ext cx="6326137" cy="53054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868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9691" y="85637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9691" y="160723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9691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9691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9691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9691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969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Target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82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0"/>
          <a:stretch/>
        </p:blipFill>
        <p:spPr>
          <a:xfrm>
            <a:off x="3114822" y="3974525"/>
            <a:ext cx="2771628" cy="231021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455" y="4201355"/>
            <a:ext cx="2632124" cy="2051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22" y="925730"/>
            <a:ext cx="6124428" cy="30223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868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9691" y="85637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9691" y="160723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9691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9691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9691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9691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969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00"/>
          <a:stretch/>
        </p:blipFill>
        <p:spPr>
          <a:xfrm>
            <a:off x="9146305" y="1113297"/>
            <a:ext cx="2483720" cy="284435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79" y="4145218"/>
            <a:ext cx="2098693" cy="9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25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DFE"/>
              </a:clrFrom>
              <a:clrTo>
                <a:srgbClr val="FAFD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23" t="23949" r="20934" b="19045"/>
          <a:stretch/>
        </p:blipFill>
        <p:spPr>
          <a:xfrm>
            <a:off x="-42333" y="573258"/>
            <a:ext cx="12302066" cy="5711485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3063590" y="1851805"/>
            <a:ext cx="4036278" cy="2935771"/>
          </a:xfrm>
          <a:prstGeom prst="roundRect">
            <a:avLst>
              <a:gd name="adj" fmla="val 1759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</a:rPr>
              <a:t>work in the week</a:t>
            </a:r>
          </a:p>
          <a:p>
            <a:r>
              <a:rPr lang="en-US" sz="3200" dirty="0">
                <a:solidFill>
                  <a:schemeClr val="bg1"/>
                </a:solidFill>
              </a:rPr>
              <a:t>or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the end of the course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14796" y="1053318"/>
            <a:ext cx="3733867" cy="82296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1D4999"/>
                </a:solidFill>
              </a:rPr>
              <a:t>Education Industry)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7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2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2" y="1607236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2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2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2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2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2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Churn (Education)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9" r="25029"/>
          <a:stretch/>
        </p:blipFill>
        <p:spPr>
          <a:xfrm>
            <a:off x="7079669" y="939018"/>
            <a:ext cx="5004262" cy="5029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10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7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2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2" y="1607236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2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2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2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2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2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91120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Churn (Game)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214796" y="1028380"/>
            <a:ext cx="3733867" cy="82296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1D4999"/>
                </a:solidFill>
              </a:rPr>
              <a:t>Game </a:t>
            </a:r>
            <a:r>
              <a:rPr lang="en-US" sz="3200" b="1" dirty="0">
                <a:solidFill>
                  <a:srgbClr val="1D4999"/>
                </a:solidFill>
              </a:rPr>
              <a:t>Industry)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6736" y="3336602"/>
            <a:ext cx="3998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1D4999"/>
                </a:solidFill>
              </a:rPr>
              <a:t>Inactivity Duration</a:t>
            </a:r>
            <a:endParaRPr lang="en-US" sz="4000" dirty="0">
              <a:solidFill>
                <a:srgbClr val="1D49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813964" y="3338757"/>
                <a:ext cx="379891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1D49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000" dirty="0">
                    <a:solidFill>
                      <a:srgbClr val="1D4999"/>
                    </a:solidFill>
                  </a:rPr>
                  <a:t> </a:t>
                </a:r>
                <a:r>
                  <a:rPr lang="en-US" sz="4000" dirty="0" smtClean="0">
                    <a:solidFill>
                      <a:srgbClr val="C00000"/>
                    </a:solidFill>
                  </a:rPr>
                  <a:t>Cutoff </a:t>
                </a:r>
                <a:r>
                  <a:rPr lang="en-US" sz="4000" dirty="0">
                    <a:solidFill>
                      <a:srgbClr val="C00000"/>
                    </a:solidFill>
                  </a:rPr>
                  <a:t>(C</a:t>
                </a:r>
                <a:r>
                  <a:rPr lang="en-US" sz="4000" dirty="0" smtClean="0">
                    <a:solidFill>
                      <a:srgbClr val="C00000"/>
                    </a:solidFill>
                  </a:rPr>
                  <a:t>)</a:t>
                </a:r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64" y="3338757"/>
                <a:ext cx="3798917" cy="707886"/>
              </a:xfrm>
              <a:prstGeom prst="rect">
                <a:avLst/>
              </a:prstGeom>
              <a:blipFill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203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7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2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2" y="1607236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2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2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2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2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2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Churn (Gamble)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214796" y="1053318"/>
            <a:ext cx="3733867" cy="82296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1D4999"/>
                </a:solidFill>
              </a:rPr>
              <a:t>Gamble Industry</a:t>
            </a:r>
            <a:r>
              <a:rPr lang="en-US" sz="3200" b="1" dirty="0">
                <a:solidFill>
                  <a:srgbClr val="1D4999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015047" y="1897784"/>
                <a:ext cx="20283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1D4999"/>
                    </a:solidFill>
                  </a:rPr>
                  <a:t>Gambling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1D49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800" b="1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47" y="1897784"/>
                <a:ext cx="2028306" cy="523220"/>
              </a:xfrm>
              <a:prstGeom prst="rect">
                <a:avLst/>
              </a:prstGeom>
              <a:blipFill>
                <a:blip r:embed="rId2"/>
                <a:stretch>
                  <a:fillRect l="-6325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502248" y="1899939"/>
                <a:ext cx="32094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1D4999"/>
                    </a:solidFill>
                  </a:rPr>
                  <a:t>     Online Gaming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1D49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800" b="1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248" y="1899939"/>
                <a:ext cx="3209490" cy="523220"/>
              </a:xfrm>
              <a:prstGeom prst="rect">
                <a:avLst/>
              </a:prstGeom>
              <a:blipFill>
                <a:blip r:embed="rId3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211055" y="1906097"/>
            <a:ext cx="287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D4999"/>
                </a:solidFill>
              </a:rPr>
              <a:t>    </a:t>
            </a:r>
            <a:r>
              <a:rPr lang="en-US" sz="2800" b="1" dirty="0" err="1" smtClean="0">
                <a:solidFill>
                  <a:srgbClr val="1D4999"/>
                </a:solidFill>
              </a:rPr>
              <a:t>Recency</a:t>
            </a:r>
            <a:endParaRPr lang="en-US" sz="2800" b="1" dirty="0">
              <a:solidFill>
                <a:srgbClr val="1D4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93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3.75E-6 0.13959 C 3.75E-6 0.20209 -0.0405 0.2794 -0.07318 0.2794 L -0.14636 0.2794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18" y="139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3" dur="1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allAtOnce"/>
      <p:bldP spid="38" grpI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(I)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25" y="1138748"/>
            <a:ext cx="7132320" cy="454018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1542">
            <a:off x="6547360" y="4528111"/>
            <a:ext cx="523832" cy="3652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6841122" y="4522882"/>
            <a:ext cx="3776869" cy="3983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43B7E1-E2D1-4B98-BD66-51445342323E}"/>
              </a:ext>
            </a:extLst>
          </p:cNvPr>
          <p:cNvSpPr/>
          <p:nvPr/>
        </p:nvSpPr>
        <p:spPr>
          <a:xfrm>
            <a:off x="0" y="3693814"/>
            <a:ext cx="12192000" cy="1073818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0C513-5849-4D07-94B5-C51BE533471D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43B7E1-E2D1-4B98-BD66-51445342323E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1A0DD-92E5-40B1-9194-C79002E239F9}"/>
              </a:ext>
            </a:extLst>
          </p:cNvPr>
          <p:cNvSpPr txBox="1"/>
          <p:nvPr/>
        </p:nvSpPr>
        <p:spPr>
          <a:xfrm>
            <a:off x="999392" y="1174536"/>
            <a:ext cx="387740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rgbClr val="0CA6FE"/>
                </a:solidFill>
                <a:latin typeface="Besmellah 1" pitchFamily="2" charset="0"/>
              </a:rPr>
              <a:t>y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9370336" y="3173373"/>
            <a:ext cx="3580353" cy="2114700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240702" y="0"/>
            <a:ext cx="5284176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4017" y="1656410"/>
            <a:ext cx="43934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prediction in </a:t>
            </a: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lang="en-US" sz="3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game-based learning using data mining techniques: Logistic regression, decision tree, and random forest</a:t>
            </a:r>
            <a:endParaRPr lang="en-US" sz="3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9322" y="2211714"/>
            <a:ext cx="144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2337023" y="2211714"/>
            <a:ext cx="252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game-based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931477" y="2763829"/>
            <a:ext cx="183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US" sz="3600" dirty="0"/>
          </a:p>
        </p:txBody>
      </p:sp>
      <p:sp>
        <p:nvSpPr>
          <p:cNvPr id="5" name="Isosceles Triangle 4"/>
          <p:cNvSpPr/>
          <p:nvPr/>
        </p:nvSpPr>
        <p:spPr>
          <a:xfrm rot="16200000">
            <a:off x="11031454" y="3740133"/>
            <a:ext cx="1339913" cy="98118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2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58333E-6 -4.44444E-6 L 0.39948 -0.1981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4" y="-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0.40404 -0.1981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95" y="-990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72305 -0.278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46" y="-1393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4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-0.92447 1.85185E-6 " pathEditMode="relative" rAng="0" ptsTypes="AA">
                                      <p:cBhvr>
                                        <p:cTn id="27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animBg="1"/>
      <p:bldP spid="6" grpId="1" animBg="1"/>
      <p:bldP spid="4" grpId="0"/>
      <p:bldP spid="4" grpId="1"/>
      <p:bldP spid="11" grpId="0"/>
      <p:bldP spid="11" grpId="1"/>
      <p:bldP spid="12" grpId="0"/>
      <p:bldP spid="1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( II 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729" y="2301812"/>
            <a:ext cx="6259548" cy="398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73729" y="1200156"/>
                <a:ext cx="6229666" cy="72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𝑎𝑣𝑒𝑟𝑎𝑔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  <m:t>𝑖𝑛𝑎𝑐𝑡𝑖𝑣𝑒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  <m:t>𝐻𝑜𝑢𝑟𝑠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1D49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1D4999"/>
                                  </a:solidFill>
                                  <a:latin typeface="Cambria Math" panose="02040503050406030204" pitchFamily="18" charset="0"/>
                                </a:rPr>
                                <m:t>𝑡𝑜𝑡𝑎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1D49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1D49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1D49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𝑝𝑙𝑎𝑦𝑡𝑖𝑚𝑒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1D4999"/>
                                  </a:solidFill>
                                  <a:latin typeface="Cambria Math" panose="02040503050406030204" pitchFamily="18" charset="0"/>
                                </a:rPr>
                                <m:t>𝑡𝑜𝑡𝑎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1D49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1D49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1D49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÷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29" y="1200156"/>
                <a:ext cx="6229666" cy="720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7283651" y="1200156"/>
            <a:ext cx="1105230" cy="3025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7298418" y="1658672"/>
            <a:ext cx="1105230" cy="3025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198394" y="1478009"/>
            <a:ext cx="751301" cy="2056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402920" y="963116"/>
                <a:ext cx="8666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600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920" y="963116"/>
                <a:ext cx="8666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417687" y="1812062"/>
                <a:ext cx="8666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687" y="1812062"/>
                <a:ext cx="8666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140698" y="1104429"/>
                <a:ext cx="8666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1440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698" y="1104429"/>
                <a:ext cx="8666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169856" y="1375941"/>
                <a:ext cx="2920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1440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÷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856" y="1375941"/>
                <a:ext cx="29207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41"/>
          <p:cNvSpPr/>
          <p:nvPr/>
        </p:nvSpPr>
        <p:spPr>
          <a:xfrm>
            <a:off x="8522917" y="1745273"/>
            <a:ext cx="3130521" cy="4539469"/>
          </a:xfrm>
          <a:custGeom>
            <a:avLst/>
            <a:gdLst>
              <a:gd name="connsiteX0" fmla="*/ 3244132 w 3244132"/>
              <a:gd name="connsiteY0" fmla="*/ 0 h 2994015"/>
              <a:gd name="connsiteX1" fmla="*/ 954157 w 3244132"/>
              <a:gd name="connsiteY1" fmla="*/ 2838615 h 2994015"/>
              <a:gd name="connsiteX2" fmla="*/ 0 w 3244132"/>
              <a:gd name="connsiteY2" fmla="*/ 2369488 h 299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4132" h="2994015">
                <a:moveTo>
                  <a:pt x="3244132" y="0"/>
                </a:moveTo>
                <a:cubicBezTo>
                  <a:pt x="2369489" y="1221850"/>
                  <a:pt x="1494846" y="2443700"/>
                  <a:pt x="954157" y="2838615"/>
                </a:cubicBezTo>
                <a:cubicBezTo>
                  <a:pt x="413468" y="3233530"/>
                  <a:pt x="206734" y="2801509"/>
                  <a:pt x="0" y="236948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1542">
            <a:off x="4169088" y="5234972"/>
            <a:ext cx="523832" cy="3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98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63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04167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3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09453 3.7037E-6 " pathEditMode="relative" rAng="0" ptsTypes="AA">
                                      <p:cBhvr>
                                        <p:cTn id="62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63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5" dur="1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/>
      <p:bldP spid="40" grpId="0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Churn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89" y="1033283"/>
            <a:ext cx="4771360" cy="3331034"/>
          </a:xfrm>
          <a:prstGeom prst="rect">
            <a:avLst/>
          </a:prstGeom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937951304"/>
              </p:ext>
            </p:extLst>
          </p:nvPr>
        </p:nvGraphicFramePr>
        <p:xfrm>
          <a:off x="3589065" y="948897"/>
          <a:ext cx="4264670" cy="3119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358342" y="4561392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1D4999"/>
                </a:solidFill>
              </a:rPr>
              <a:t>Recency</a:t>
            </a:r>
            <a:r>
              <a:rPr lang="en-US" dirty="0" smtClean="0">
                <a:solidFill>
                  <a:srgbClr val="1D4999"/>
                </a:solidFill>
              </a:rPr>
              <a:t> = Jan 28</a:t>
            </a:r>
            <a:r>
              <a:rPr lang="en-US" baseline="30000" dirty="0" smtClean="0">
                <a:solidFill>
                  <a:srgbClr val="1D4999"/>
                </a:solidFill>
              </a:rPr>
              <a:t>th</a:t>
            </a:r>
            <a:r>
              <a:rPr lang="en-US" dirty="0" smtClean="0">
                <a:solidFill>
                  <a:srgbClr val="1D4999"/>
                </a:solidFill>
              </a:rPr>
              <a:t> 2020 – Last Login</a:t>
            </a:r>
            <a:endParaRPr lang="en-US" dirty="0">
              <a:solidFill>
                <a:srgbClr val="1D4999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58341" y="5312254"/>
            <a:ext cx="414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Cutoff = </a:t>
            </a:r>
            <a:r>
              <a:rPr lang="en-US" dirty="0" err="1" smtClean="0">
                <a:solidFill>
                  <a:srgbClr val="C00000"/>
                </a:solidFill>
              </a:rPr>
              <a:t>avr</a:t>
            </a:r>
            <a:r>
              <a:rPr lang="en-US" dirty="0" smtClean="0">
                <a:solidFill>
                  <a:srgbClr val="C00000"/>
                </a:solidFill>
              </a:rPr>
              <a:t> + 2 </a:t>
            </a:r>
            <a:r>
              <a:rPr lang="en-US" dirty="0" err="1" smtClean="0">
                <a:solidFill>
                  <a:srgbClr val="C00000"/>
                </a:solidFill>
              </a:rPr>
              <a:t>std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6" name="Left Brace 35"/>
          <p:cNvSpPr/>
          <p:nvPr/>
        </p:nvSpPr>
        <p:spPr>
          <a:xfrm>
            <a:off x="7210191" y="4374574"/>
            <a:ext cx="838200" cy="1611230"/>
          </a:xfrm>
          <a:prstGeom prst="leftBrace">
            <a:avLst>
              <a:gd name="adj1" fmla="val 42106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974558" y="5004418"/>
            <a:ext cx="257175" cy="418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718198" y="4585057"/>
                <a:ext cx="315406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𝑟𝑒𝑐𝑒𝑛𝑐𝑦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𝑐𝑢𝑡𝑜𝑓𝑓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>
                  <a:solidFill>
                    <a:srgbClr val="1D4999"/>
                  </a:solidFill>
                </a:endParaRPr>
              </a:p>
              <a:p>
                <a:r>
                  <a:rPr lang="en-US" dirty="0" smtClean="0">
                    <a:solidFill>
                      <a:srgbClr val="1D499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𝑢𝑟𝑛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𝑠𝑡𝑎𝑡𝑢𝑠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endParaRPr lang="en-US" dirty="0" smtClean="0">
                  <a:solidFill>
                    <a:srgbClr val="1D4999"/>
                  </a:solidFill>
                </a:endParaRPr>
              </a:p>
              <a:p>
                <a:endParaRPr lang="en-US" dirty="0">
                  <a:solidFill>
                    <a:srgbClr val="1D499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n-US" b="0" dirty="0" smtClean="0">
                  <a:solidFill>
                    <a:srgbClr val="1D4999"/>
                  </a:solidFill>
                </a:endParaRPr>
              </a:p>
              <a:p>
                <a:r>
                  <a:rPr lang="en-US" dirty="0" smtClean="0">
                    <a:solidFill>
                      <a:srgbClr val="1D4999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𝑢𝑟𝑛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𝑠𝑡𝑎𝑡𝑢𝑠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1D4999"/>
                        </a:solidFill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endParaRPr lang="en-US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198" y="4585057"/>
                <a:ext cx="3154069" cy="1384995"/>
              </a:xfrm>
              <a:prstGeom prst="rect">
                <a:avLst/>
              </a:prstGeom>
              <a:blipFill>
                <a:blip r:embed="rId8"/>
                <a:stretch>
                  <a:fillRect l="-3475" t="-441" r="-1737" b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675121" y="4813824"/>
                <a:ext cx="6524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4000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1" y="4813824"/>
                <a:ext cx="652468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359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4" grpId="0"/>
      <p:bldP spid="35" grpId="0"/>
      <p:bldP spid="36" grpId="0" animBg="1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91" y="962149"/>
            <a:ext cx="6358544" cy="51810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70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5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5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5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5" y="3108960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5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5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5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 of the User Logs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 rot="19167079">
            <a:off x="4791391" y="2119235"/>
            <a:ext cx="4139847" cy="1068050"/>
          </a:xfrm>
          <a:prstGeom prst="rightArrow">
            <a:avLst>
              <a:gd name="adj1" fmla="val 67045"/>
              <a:gd name="adj2" fmla="val 74648"/>
            </a:avLst>
          </a:prstGeom>
          <a:solidFill>
            <a:srgbClr val="92D05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First Year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152834">
            <a:off x="8351690" y="1321924"/>
            <a:ext cx="2480101" cy="904356"/>
          </a:xfrm>
          <a:prstGeom prst="rightArrow">
            <a:avLst>
              <a:gd name="adj1" fmla="val 67045"/>
              <a:gd name="adj2" fmla="val 74648"/>
            </a:avLst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03963" y="1993750"/>
            <a:ext cx="154616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Reduce User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4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70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5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5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5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5" y="3108960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5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5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5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 of the User Logs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01" y="1070851"/>
            <a:ext cx="6156298" cy="512237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102379" y="1581665"/>
            <a:ext cx="0" cy="16169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998846" y="1496454"/>
            <a:ext cx="0" cy="170218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8098971" y="1422791"/>
            <a:ext cx="1899875" cy="1775843"/>
          </a:xfrm>
          <a:custGeom>
            <a:avLst/>
            <a:gdLst>
              <a:gd name="connsiteX0" fmla="*/ 0 w 1902941"/>
              <a:gd name="connsiteY0" fmla="*/ 162403 h 1768782"/>
              <a:gd name="connsiteX1" fmla="*/ 243605 w 1902941"/>
              <a:gd name="connsiteY1" fmla="*/ 102385 h 1768782"/>
              <a:gd name="connsiteX2" fmla="*/ 469557 w 1902941"/>
              <a:gd name="connsiteY2" fmla="*/ 95324 h 1768782"/>
              <a:gd name="connsiteX3" fmla="*/ 723753 w 1902941"/>
              <a:gd name="connsiteY3" fmla="*/ 31775 h 1768782"/>
              <a:gd name="connsiteX4" fmla="*/ 1200371 w 1902941"/>
              <a:gd name="connsiteY4" fmla="*/ 116507 h 1768782"/>
              <a:gd name="connsiteX5" fmla="*/ 1673458 w 1902941"/>
              <a:gd name="connsiteY5" fmla="*/ 0 h 1768782"/>
              <a:gd name="connsiteX6" fmla="*/ 1902941 w 1902941"/>
              <a:gd name="connsiteY6" fmla="*/ 81202 h 1768782"/>
              <a:gd name="connsiteX7" fmla="*/ 1899410 w 1902941"/>
              <a:gd name="connsiteY7" fmla="*/ 1758190 h 1768782"/>
              <a:gd name="connsiteX8" fmla="*/ 3531 w 1902941"/>
              <a:gd name="connsiteY8" fmla="*/ 1768782 h 1768782"/>
              <a:gd name="connsiteX9" fmla="*/ 0 w 1902941"/>
              <a:gd name="connsiteY9" fmla="*/ 162403 h 17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2941" h="1768782">
                <a:moveTo>
                  <a:pt x="0" y="162403"/>
                </a:moveTo>
                <a:lnTo>
                  <a:pt x="243605" y="102385"/>
                </a:lnTo>
                <a:lnTo>
                  <a:pt x="469557" y="95324"/>
                </a:lnTo>
                <a:lnTo>
                  <a:pt x="723753" y="31775"/>
                </a:lnTo>
                <a:lnTo>
                  <a:pt x="1200371" y="116507"/>
                </a:lnTo>
                <a:lnTo>
                  <a:pt x="1673458" y="0"/>
                </a:lnTo>
                <a:lnTo>
                  <a:pt x="1902941" y="81202"/>
                </a:lnTo>
                <a:lnTo>
                  <a:pt x="1899410" y="1758190"/>
                </a:lnTo>
                <a:lnTo>
                  <a:pt x="3531" y="1768782"/>
                </a:lnTo>
                <a:lnTo>
                  <a:pt x="0" y="162403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458317">
            <a:off x="9681298" y="1560567"/>
            <a:ext cx="919834" cy="288612"/>
          </a:xfrm>
          <a:prstGeom prst="rightArrow">
            <a:avLst>
              <a:gd name="adj1" fmla="val 67045"/>
              <a:gd name="adj2" fmla="val 74648"/>
            </a:avLst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004080" y="3616965"/>
            <a:ext cx="5579008" cy="45261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05788" y="1519447"/>
            <a:ext cx="1893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smtClean="0">
                <a:solidFill>
                  <a:srgbClr val="BFE0F3"/>
                </a:solidFill>
              </a:rPr>
              <a:t>STUDENT</a:t>
            </a:r>
          </a:p>
          <a:p>
            <a:pPr algn="ctr"/>
            <a:endParaRPr lang="en-US" sz="2700" b="1" dirty="0" smtClean="0">
              <a:solidFill>
                <a:srgbClr val="BFE0F3"/>
              </a:solidFill>
            </a:endParaRPr>
          </a:p>
          <a:p>
            <a:pPr algn="ctr"/>
            <a:r>
              <a:rPr lang="en-US" sz="2700" b="1" dirty="0" smtClean="0">
                <a:solidFill>
                  <a:srgbClr val="BFE0F3"/>
                </a:solidFill>
              </a:rPr>
              <a:t>ADULTS   WORKER</a:t>
            </a:r>
            <a:endParaRPr lang="en-US" sz="2700" b="1" dirty="0">
              <a:solidFill>
                <a:srgbClr val="BFE0F3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8699050" y="1749880"/>
            <a:ext cx="699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BFE0F3"/>
                </a:solidFill>
              </a:rPr>
              <a:t>&gt;</a:t>
            </a:r>
            <a:endParaRPr lang="en-US" sz="6000" b="1" dirty="0">
              <a:solidFill>
                <a:srgbClr val="BFE0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52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 animBg="1"/>
      <p:bldP spid="36" grpId="0" animBg="1"/>
      <p:bldP spid="20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29" y="872196"/>
            <a:ext cx="4419713" cy="54125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75506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70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5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5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5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5" y="3108960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5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5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5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 by Chapter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71396" y="6194347"/>
            <a:ext cx="504000" cy="233978"/>
            <a:chOff x="5863304" y="6178163"/>
            <a:chExt cx="504000" cy="23397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863304" y="6178163"/>
              <a:ext cx="50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899304" y="6217159"/>
              <a:ext cx="432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935304" y="6256155"/>
              <a:ext cx="360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971304" y="6295151"/>
              <a:ext cx="288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007304" y="6334147"/>
              <a:ext cx="216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043304" y="6373143"/>
              <a:ext cx="144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079304" y="641214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Down Arrow 39"/>
          <p:cNvSpPr/>
          <p:nvPr/>
        </p:nvSpPr>
        <p:spPr>
          <a:xfrm rot="10800000">
            <a:off x="5629417" y="1358561"/>
            <a:ext cx="349979" cy="56871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5053534" y="2770373"/>
            <a:ext cx="349979" cy="5687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67064" y="6174678"/>
            <a:ext cx="110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Outlier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45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22" grpId="0"/>
      <p:bldP spid="2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87" y="4112528"/>
            <a:ext cx="4764558" cy="32166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99" y="879250"/>
            <a:ext cx="9221687" cy="3567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70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5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5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5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5" y="3108960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5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5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5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 by Chapter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72000" y="1379442"/>
            <a:ext cx="989215" cy="2901613"/>
          </a:xfrm>
          <a:prstGeom prst="roundRect">
            <a:avLst>
              <a:gd name="adj" fmla="val 25911"/>
            </a:avLst>
          </a:prstGeom>
          <a:noFill/>
          <a:ln w="28575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648430" y="1382386"/>
            <a:ext cx="989215" cy="2901613"/>
          </a:xfrm>
          <a:prstGeom prst="roundRect">
            <a:avLst>
              <a:gd name="adj" fmla="val 25911"/>
            </a:avLst>
          </a:prstGeom>
          <a:noFill/>
          <a:ln w="28575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89342" y="1727046"/>
            <a:ext cx="570142" cy="201507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89342" y="1950911"/>
            <a:ext cx="570142" cy="20150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8" idx="1"/>
          </p:cNvCxnSpPr>
          <p:nvPr/>
        </p:nvCxnSpPr>
        <p:spPr>
          <a:xfrm flipH="1" flipV="1">
            <a:off x="4572000" y="1827799"/>
            <a:ext cx="1117342" cy="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248659" y="1821930"/>
            <a:ext cx="5400416" cy="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572000" y="2053216"/>
            <a:ext cx="1117342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48659" y="2047347"/>
            <a:ext cx="5400416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5689342" y="3802936"/>
            <a:ext cx="570142" cy="20150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619999" y="3802936"/>
            <a:ext cx="570142" cy="201507"/>
          </a:xfrm>
          <a:prstGeom prst="roundRect">
            <a:avLst/>
          </a:prstGeom>
          <a:noFill/>
          <a:ln w="19050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4895850" y="4005263"/>
            <a:ext cx="1062038" cy="80962"/>
          </a:xfrm>
          <a:custGeom>
            <a:avLst/>
            <a:gdLst>
              <a:gd name="connsiteX0" fmla="*/ 0 w 1062038"/>
              <a:gd name="connsiteY0" fmla="*/ 0 h 80962"/>
              <a:gd name="connsiteX1" fmla="*/ 638175 w 1062038"/>
              <a:gd name="connsiteY1" fmla="*/ 80962 h 80962"/>
              <a:gd name="connsiteX2" fmla="*/ 1062038 w 1062038"/>
              <a:gd name="connsiteY2" fmla="*/ 0 h 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2038" h="80962">
                <a:moveTo>
                  <a:pt x="0" y="0"/>
                </a:moveTo>
                <a:cubicBezTo>
                  <a:pt x="230584" y="40481"/>
                  <a:pt x="461169" y="80962"/>
                  <a:pt x="638175" y="80962"/>
                </a:cubicBezTo>
                <a:cubicBezTo>
                  <a:pt x="815181" y="80962"/>
                  <a:pt x="938609" y="40481"/>
                  <a:pt x="1062038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112052" y="3998974"/>
            <a:ext cx="62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49925" y="4044852"/>
            <a:ext cx="2631881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3800" b="1" dirty="0" smtClean="0">
                <a:solidFill>
                  <a:srgbClr val="FFE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endParaRPr lang="en-US" sz="13800" b="1" dirty="0">
              <a:solidFill>
                <a:srgbClr val="FFE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81806" y="5545774"/>
            <a:ext cx="550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Shortening </a:t>
            </a:r>
            <a:r>
              <a:rPr lang="en-US" sz="2400" b="1" dirty="0"/>
              <a:t>or simplify its lesson </a:t>
            </a:r>
            <a:r>
              <a:rPr lang="en-US" sz="2400" b="1" dirty="0" smtClean="0"/>
              <a:t>content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81806" y="4728676"/>
            <a:ext cx="5506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Churn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046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3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4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5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6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7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" grpId="0" animBg="1"/>
      <p:bldP spid="3" grpId="1" animBg="1"/>
      <p:bldP spid="34" grpId="0" animBg="1"/>
      <p:bldP spid="34" grpId="1" animBg="1"/>
      <p:bldP spid="8" grpId="0" animBg="1"/>
      <p:bldP spid="8" grpId="1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23" grpId="0" animBg="1"/>
      <p:bldP spid="23" grpId="1" animBg="1"/>
      <p:bldP spid="41" grpId="0"/>
      <p:bldP spid="41" grpId="1"/>
      <p:bldP spid="42" grpId="0"/>
      <p:bldP spid="42" grpId="1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87" y="4112528"/>
            <a:ext cx="4764558" cy="32166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99" y="879250"/>
            <a:ext cx="9221687" cy="3567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70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5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5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5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5" y="3108960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5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5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5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 by Chapter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12763" y="1382386"/>
            <a:ext cx="989215" cy="2901613"/>
          </a:xfrm>
          <a:prstGeom prst="roundRect">
            <a:avLst>
              <a:gd name="adj" fmla="val 25911"/>
            </a:avLst>
          </a:prstGeom>
          <a:noFill/>
          <a:ln w="28575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780436" y="2165596"/>
            <a:ext cx="570142" cy="201507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149925" y="4044852"/>
            <a:ext cx="2631881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3800" b="1" dirty="0" smtClean="0">
                <a:solidFill>
                  <a:srgbClr val="FFE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endParaRPr lang="en-US" sz="13800" b="1" dirty="0">
              <a:solidFill>
                <a:srgbClr val="FFE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81806" y="5545774"/>
            <a:ext cx="550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Examining last content of this chapter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81806" y="4728676"/>
            <a:ext cx="5506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Churn (in the end)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780436" y="4011774"/>
            <a:ext cx="570142" cy="20150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1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2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3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4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5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4" grpId="1" animBg="1"/>
      <p:bldP spid="35" grpId="0" animBg="1"/>
      <p:bldP spid="35" grpId="1" animBg="1"/>
      <p:bldP spid="42" grpId="0"/>
      <p:bldP spid="42" grpId="1"/>
      <p:bldP spid="46" grpId="0"/>
      <p:bldP spid="36" grpId="0" animBg="1"/>
      <p:bldP spid="3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87" y="4112528"/>
            <a:ext cx="4764558" cy="32166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99" y="879250"/>
            <a:ext cx="9221687" cy="3567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70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5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5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5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5" y="3108960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5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5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5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 by Chapter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815161" y="1382386"/>
            <a:ext cx="989215" cy="2901613"/>
          </a:xfrm>
          <a:prstGeom prst="roundRect">
            <a:avLst>
              <a:gd name="adj" fmla="val 25911"/>
            </a:avLst>
          </a:prstGeom>
          <a:noFill/>
          <a:ln w="28575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149925" y="4044852"/>
            <a:ext cx="2631881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3800" b="1" dirty="0" smtClean="0">
                <a:solidFill>
                  <a:srgbClr val="FFE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endParaRPr lang="en-US" sz="13800" b="1" dirty="0">
              <a:solidFill>
                <a:srgbClr val="FFE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81806" y="5545774"/>
            <a:ext cx="550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Shortening </a:t>
            </a:r>
            <a:r>
              <a:rPr lang="en-US" sz="2400" b="1" dirty="0"/>
              <a:t>or simplify its lesson </a:t>
            </a:r>
            <a:r>
              <a:rPr lang="en-US" sz="2400" b="1" dirty="0" smtClean="0"/>
              <a:t>content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81806" y="4728676"/>
            <a:ext cx="5506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Churn (like chapter 2)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852097" y="1727046"/>
            <a:ext cx="570142" cy="201507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852097" y="1950911"/>
            <a:ext cx="570142" cy="20150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3" idx="1"/>
          </p:cNvCxnSpPr>
          <p:nvPr/>
        </p:nvCxnSpPr>
        <p:spPr>
          <a:xfrm flipH="1">
            <a:off x="4572000" y="1827800"/>
            <a:ext cx="3280097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8411414" y="1821931"/>
            <a:ext cx="3277003" cy="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572000" y="2053217"/>
            <a:ext cx="328009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8411414" y="2047348"/>
            <a:ext cx="327700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7009433" y="3998098"/>
            <a:ext cx="1062038" cy="80962"/>
          </a:xfrm>
          <a:custGeom>
            <a:avLst/>
            <a:gdLst>
              <a:gd name="connsiteX0" fmla="*/ 0 w 1062038"/>
              <a:gd name="connsiteY0" fmla="*/ 0 h 80962"/>
              <a:gd name="connsiteX1" fmla="*/ 638175 w 1062038"/>
              <a:gd name="connsiteY1" fmla="*/ 80962 h 80962"/>
              <a:gd name="connsiteX2" fmla="*/ 1062038 w 1062038"/>
              <a:gd name="connsiteY2" fmla="*/ 0 h 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2038" h="80962">
                <a:moveTo>
                  <a:pt x="0" y="0"/>
                </a:moveTo>
                <a:cubicBezTo>
                  <a:pt x="230584" y="40481"/>
                  <a:pt x="461169" y="80962"/>
                  <a:pt x="638175" y="80962"/>
                </a:cubicBezTo>
                <a:cubicBezTo>
                  <a:pt x="815181" y="80962"/>
                  <a:pt x="938609" y="40481"/>
                  <a:pt x="1062038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4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5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6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7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8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4" grpId="1" animBg="1"/>
      <p:bldP spid="42" grpId="0"/>
      <p:bldP spid="42" grpId="1"/>
      <p:bldP spid="46" grpId="0"/>
      <p:bldP spid="43" grpId="0" animBg="1"/>
      <p:bldP spid="43" grpId="1" animBg="1"/>
      <p:bldP spid="44" grpId="0" animBg="1"/>
      <p:bldP spid="44" grpId="1" animBg="1"/>
      <p:bldP spid="52" grpId="0" animBg="1"/>
      <p:bldP spid="5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99" y="879250"/>
            <a:ext cx="9221687" cy="3567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70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5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5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5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5" y="3108960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5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5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5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 by Chapter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833900" y="1382386"/>
            <a:ext cx="3204375" cy="2901613"/>
          </a:xfrm>
          <a:prstGeom prst="roundRect">
            <a:avLst>
              <a:gd name="adj" fmla="val 11113"/>
            </a:avLst>
          </a:prstGeom>
          <a:noFill/>
          <a:ln w="28575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943191" y="4018131"/>
            <a:ext cx="1584335" cy="20150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781806" y="5545774"/>
            <a:ext cx="550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Adding data</a:t>
            </a:r>
            <a:endParaRPr 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781806" y="4728676"/>
            <a:ext cx="5506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CA6FE"/>
                </a:solidFill>
              </a:rPr>
              <a:t>Unknown!!!</a:t>
            </a:r>
            <a:endParaRPr lang="en-US" sz="4000" b="1" dirty="0">
              <a:solidFill>
                <a:srgbClr val="0CA6F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962283" y="2156591"/>
            <a:ext cx="1584335" cy="20150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548146" y="2249394"/>
            <a:ext cx="541413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4598377" y="4118885"/>
            <a:ext cx="4349526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1028459" y="4026082"/>
            <a:ext cx="510208" cy="20150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028459" y="3800277"/>
            <a:ext cx="510208" cy="20150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7" presetClass="emph" presetSubtype="0" repeatCount="1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repeatCount="1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6" grpId="0"/>
      <p:bldP spid="47" grpId="0"/>
      <p:bldP spid="36" grpId="0" animBg="1"/>
      <p:bldP spid="15" grpId="0" animBg="1"/>
      <p:bldP spid="15" grpId="1" animBg="1"/>
      <p:bldP spid="39" grpId="0" animBg="1"/>
      <p:bldP spid="3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49" y="1195429"/>
            <a:ext cx="8457336" cy="38270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10706121" y="2300672"/>
            <a:ext cx="794002" cy="240306"/>
          </a:xfrm>
          <a:prstGeom prst="roundRect">
            <a:avLst/>
          </a:prstGeom>
          <a:noFill/>
          <a:ln w="19050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6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3868174" y="804270"/>
            <a:ext cx="4455648" cy="445564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0"/>
                  <a:lumOff val="100000"/>
                </a:schemeClr>
              </a:gs>
              <a:gs pos="8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43B7E1-E2D1-4B98-BD66-51445342323E}"/>
              </a:ext>
            </a:extLst>
          </p:cNvPr>
          <p:cNvSpPr/>
          <p:nvPr/>
        </p:nvSpPr>
        <p:spPr>
          <a:xfrm>
            <a:off x="6201624" y="3693814"/>
            <a:ext cx="5990376" cy="1073818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0C513-5849-4D07-94B5-C51BE533471D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43B7E1-E2D1-4B98-BD66-51445342323E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448269" y="1472171"/>
            <a:ext cx="3295461" cy="3295461"/>
          </a:xfrm>
          <a:prstGeom prst="ellipse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6319" y="2370375"/>
            <a:ext cx="2939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2376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Educational</a:t>
            </a:r>
          </a:p>
          <a:p>
            <a:pPr algn="ctr"/>
            <a:r>
              <a:rPr lang="en-US" sz="4000" b="1" dirty="0" smtClean="0">
                <a:solidFill>
                  <a:srgbClr val="2376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sz="4000" b="1" dirty="0">
              <a:solidFill>
                <a:srgbClr val="2376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288" y1="61007" x2="30288" y2="61007"/>
                        <a14:foregroundMark x1="34676" y1="75108" x2="34676" y2="75108"/>
                        <a14:foregroundMark x1="32374" y1="67050" x2="32374" y2="67050"/>
                        <a14:foregroundMark x1="51151" y1="27842" x2="51151" y2="27842"/>
                        <a14:foregroundMark x1="38417" y1="30072" x2="38417" y2="30072"/>
                        <a14:foregroundMark x1="38777" y1="28777" x2="38777" y2="28777"/>
                        <a14:foregroundMark x1="38993" y1="27482" x2="38993" y2="27482"/>
                        <a14:foregroundMark x1="39137" y1="26187" x2="39137" y2="26187"/>
                        <a14:foregroundMark x1="35540" y1="32734" x2="35540" y2="32734"/>
                        <a14:foregroundMark x1="25827" y1="40647" x2="25827" y2="40647"/>
                        <a14:foregroundMark x1="17626" y1="48058" x2="17626" y2="48058"/>
                        <a14:foregroundMark x1="20000" y1="51295" x2="20000" y2="51295"/>
                        <a14:foregroundMark x1="20072" y1="60647" x2="20072" y2="60647"/>
                        <a14:foregroundMark x1="18273" y1="61439" x2="18273" y2="61439"/>
                        <a14:foregroundMark x1="19424" y1="61942" x2="19424" y2="61942"/>
                        <a14:foregroundMark x1="20935" y1="64532" x2="20935" y2="64532"/>
                        <a14:foregroundMark x1="18993" y1="64892" x2="18993" y2="64892"/>
                        <a14:foregroundMark x1="30000" y1="69712" x2="30000" y2="69712"/>
                        <a14:foregroundMark x1="47554" y1="71367" x2="47554" y2="71367"/>
                        <a14:foregroundMark x1="56547" y1="73165" x2="56547" y2="73165"/>
                        <a14:foregroundMark x1="56331" y1="76763" x2="56331" y2="76763"/>
                        <a14:foregroundMark x1="62734" y1="66043" x2="62734" y2="66043"/>
                        <a14:foregroundMark x1="82446" y1="43022" x2="82446" y2="43022"/>
                        <a14:foregroundMark x1="76259" y1="34892" x2="76259" y2="34892"/>
                        <a14:foregroundMark x1="75612" y1="33381" x2="75612" y2="33381"/>
                        <a14:foregroundMark x1="74101" y1="33813" x2="74101" y2="33813"/>
                        <a14:foregroundMark x1="69209" y1="33165" x2="69209" y2="33165"/>
                        <a14:foregroundMark x1="72230" y1="30935" x2="72230" y2="30935"/>
                        <a14:foregroundMark x1="72446" y1="32518" x2="72446" y2="32518"/>
                        <a14:foregroundMark x1="70432" y1="31007" x2="70432" y2="31007"/>
                        <a14:foregroundMark x1="61583" y1="29856" x2="61583" y2="29856"/>
                        <a14:foregroundMark x1="75755" y1="65899" x2="75755" y2="65899"/>
                        <a14:backgroundMark x1="74532" y1="67626" x2="74532" y2="67626"/>
                        <a14:backgroundMark x1="72230" y1="67626" x2="72230" y2="67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235" y="-1020525"/>
            <a:ext cx="6858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10829925" y="569784"/>
            <a:ext cx="561975" cy="523526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9725449" y="5761216"/>
            <a:ext cx="561975" cy="523526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8320347" y="2059906"/>
            <a:ext cx="360000" cy="360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9396873" y="1681251"/>
            <a:ext cx="360000" cy="360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9036873" y="2425376"/>
            <a:ext cx="360000" cy="360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8674554" y="1317315"/>
            <a:ext cx="360000" cy="360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1219971" y="5618274"/>
            <a:ext cx="180000" cy="180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1686496" y="5503974"/>
            <a:ext cx="180000" cy="180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1503158" y="5792031"/>
            <a:ext cx="180000" cy="180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885706-B59E-4466-999E-BC31A2FBEF3D}"/>
              </a:ext>
            </a:extLst>
          </p:cNvPr>
          <p:cNvSpPr/>
          <p:nvPr/>
        </p:nvSpPr>
        <p:spPr>
          <a:xfrm>
            <a:off x="1392115" y="5323974"/>
            <a:ext cx="180000" cy="180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r"/>
      </p:transition>
    </mc:Choice>
    <mc:Fallback xmlns="">
      <p:transition spd="slow"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73" y="1790115"/>
            <a:ext cx="8732980" cy="38952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358342" y="1283912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Decision Tree</a:t>
            </a:r>
            <a:endParaRPr lang="en-US" sz="2400" b="1" dirty="0"/>
          </a:p>
        </p:txBody>
      </p:sp>
      <p:sp>
        <p:nvSpPr>
          <p:cNvPr id="23" name="Oval 22"/>
          <p:cNvSpPr/>
          <p:nvPr/>
        </p:nvSpPr>
        <p:spPr>
          <a:xfrm>
            <a:off x="6102446" y="3107318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Random Forest</a:t>
            </a:r>
            <a:endParaRPr lang="en-US" sz="2400" b="1" dirty="0"/>
          </a:p>
        </p:txBody>
      </p:sp>
      <p:sp>
        <p:nvSpPr>
          <p:cNvPr id="34" name="Oval 33"/>
          <p:cNvSpPr/>
          <p:nvPr/>
        </p:nvSpPr>
        <p:spPr>
          <a:xfrm>
            <a:off x="8846549" y="4930724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/>
              <a:t>Logistic Regression</a:t>
            </a:r>
            <a:endParaRPr lang="en-US" sz="1900" b="1" dirty="0"/>
          </a:p>
        </p:txBody>
      </p:sp>
      <p:sp>
        <p:nvSpPr>
          <p:cNvPr id="36" name="Rounded Rectangle 35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53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06511 -0.0599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-300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2" grpId="1" animBg="1"/>
      <p:bldP spid="2" grpId="2" animBg="1"/>
      <p:bldP spid="23" grpId="0" animBg="1"/>
      <p:bldP spid="23" grpId="1" animBg="1"/>
      <p:bldP spid="34" grpId="0" animBg="1"/>
      <p:bldP spid="34" grpId="1" animBg="1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96" y="1968337"/>
            <a:ext cx="8408103" cy="2642347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838058" y="2847415"/>
            <a:ext cx="2746992" cy="261545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8425915" y="3214501"/>
            <a:ext cx="2746992" cy="261545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490622" y="3148716"/>
            <a:ext cx="2305879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482671" y="3499900"/>
            <a:ext cx="188446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20" y="979333"/>
            <a:ext cx="6002373" cy="5020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>
            <a:stCxn id="19" idx="0"/>
          </p:cNvCxnSpPr>
          <p:nvPr/>
        </p:nvCxnSpPr>
        <p:spPr>
          <a:xfrm>
            <a:off x="4585280" y="1707471"/>
            <a:ext cx="2623" cy="329361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72501" y="2187743"/>
            <a:ext cx="0" cy="280879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26423" y="4944346"/>
            <a:ext cx="93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4         8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56" y="2358098"/>
            <a:ext cx="6531652" cy="1244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Rounded Rectangle 37"/>
          <p:cNvSpPr/>
          <p:nvPr/>
        </p:nvSpPr>
        <p:spPr>
          <a:xfrm>
            <a:off x="9040633" y="2847415"/>
            <a:ext cx="826936" cy="628631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585280" y="1486478"/>
            <a:ext cx="584927" cy="714224"/>
          </a:xfrm>
          <a:custGeom>
            <a:avLst/>
            <a:gdLst>
              <a:gd name="connsiteX0" fmla="*/ 0 w 585479"/>
              <a:gd name="connsiteY0" fmla="*/ 226955 h 733493"/>
              <a:gd name="connsiteX1" fmla="*/ 157882 w 585479"/>
              <a:gd name="connsiteY1" fmla="*/ 0 h 733493"/>
              <a:gd name="connsiteX2" fmla="*/ 296029 w 585479"/>
              <a:gd name="connsiteY2" fmla="*/ 141435 h 733493"/>
              <a:gd name="connsiteX3" fmla="*/ 585479 w 585479"/>
              <a:gd name="connsiteY3" fmla="*/ 733493 h 73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479" h="733493">
                <a:moveTo>
                  <a:pt x="0" y="226955"/>
                </a:moveTo>
                <a:lnTo>
                  <a:pt x="157882" y="0"/>
                </a:lnTo>
                <a:lnTo>
                  <a:pt x="296029" y="141435"/>
                </a:lnTo>
                <a:lnTo>
                  <a:pt x="585479" y="733493"/>
                </a:lnTo>
              </a:path>
            </a:pathLst>
          </a:cu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93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35" y="1270519"/>
            <a:ext cx="5607341" cy="4591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667769" y="2810464"/>
                <a:ext cx="32136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𝑏𝑒𝑠𝑡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 b="0" dirty="0" smtClean="0">
                  <a:solidFill>
                    <a:srgbClr val="1D499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𝑠𝑚𝑎𝑙𝑙𝑒𝑠𝑡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400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769" y="2810464"/>
                <a:ext cx="321366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ultiply 14"/>
          <p:cNvSpPr/>
          <p:nvPr/>
        </p:nvSpPr>
        <p:spPr>
          <a:xfrm>
            <a:off x="4172132" y="1519406"/>
            <a:ext cx="324000" cy="324000"/>
          </a:xfrm>
          <a:prstGeom prst="mathMultiply">
            <a:avLst>
              <a:gd name="adj1" fmla="val 1948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59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47" y="1055639"/>
            <a:ext cx="5777221" cy="477499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4483396" y="1865319"/>
            <a:ext cx="0" cy="30282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11539" y="1937855"/>
            <a:ext cx="0" cy="29553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4484716" y="1492135"/>
            <a:ext cx="631768" cy="436418"/>
          </a:xfrm>
          <a:custGeom>
            <a:avLst/>
            <a:gdLst>
              <a:gd name="connsiteX0" fmla="*/ 0 w 631768"/>
              <a:gd name="connsiteY0" fmla="*/ 369916 h 436418"/>
              <a:gd name="connsiteX1" fmla="*/ 99753 w 631768"/>
              <a:gd name="connsiteY1" fmla="*/ 45720 h 436418"/>
              <a:gd name="connsiteX2" fmla="*/ 249382 w 631768"/>
              <a:gd name="connsiteY2" fmla="*/ 0 h 436418"/>
              <a:gd name="connsiteX3" fmla="*/ 415637 w 631768"/>
              <a:gd name="connsiteY3" fmla="*/ 203661 h 436418"/>
              <a:gd name="connsiteX4" fmla="*/ 556953 w 631768"/>
              <a:gd name="connsiteY4" fmla="*/ 328352 h 436418"/>
              <a:gd name="connsiteX5" fmla="*/ 631768 w 631768"/>
              <a:gd name="connsiteY5" fmla="*/ 436418 h 43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768" h="436418">
                <a:moveTo>
                  <a:pt x="0" y="369916"/>
                </a:moveTo>
                <a:lnTo>
                  <a:pt x="99753" y="45720"/>
                </a:lnTo>
                <a:lnTo>
                  <a:pt x="249382" y="0"/>
                </a:lnTo>
                <a:lnTo>
                  <a:pt x="415637" y="203661"/>
                </a:lnTo>
                <a:lnTo>
                  <a:pt x="556953" y="328352"/>
                </a:lnTo>
                <a:lnTo>
                  <a:pt x="631768" y="436418"/>
                </a:lnTo>
              </a:path>
            </a:pathLst>
          </a:custGeom>
          <a:ln w="28575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07" y="2153617"/>
            <a:ext cx="6576878" cy="1138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Rounded Rectangle 36"/>
          <p:cNvSpPr/>
          <p:nvPr/>
        </p:nvSpPr>
        <p:spPr>
          <a:xfrm>
            <a:off x="7076661" y="2590229"/>
            <a:ext cx="675861" cy="468000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53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358342" y="1283912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Decision Tree</a:t>
            </a:r>
            <a:endParaRPr lang="en-US" sz="2400" b="1" dirty="0"/>
          </a:p>
        </p:txBody>
      </p:sp>
      <p:sp>
        <p:nvSpPr>
          <p:cNvPr id="23" name="Oval 22"/>
          <p:cNvSpPr/>
          <p:nvPr/>
        </p:nvSpPr>
        <p:spPr>
          <a:xfrm>
            <a:off x="6102446" y="3107318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Random Forest</a:t>
            </a:r>
            <a:endParaRPr lang="en-US" sz="2400" b="1" dirty="0"/>
          </a:p>
        </p:txBody>
      </p:sp>
      <p:sp>
        <p:nvSpPr>
          <p:cNvPr id="34" name="Oval 33"/>
          <p:cNvSpPr/>
          <p:nvPr/>
        </p:nvSpPr>
        <p:spPr>
          <a:xfrm>
            <a:off x="8846549" y="4930724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/>
              <a:t>Logistic Regression</a:t>
            </a:r>
            <a:endParaRPr lang="en-US" sz="1900" b="1" dirty="0"/>
          </a:p>
        </p:txBody>
      </p:sp>
      <p:sp>
        <p:nvSpPr>
          <p:cNvPr id="36" name="Rounded Rectangle 35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60" y="1107621"/>
            <a:ext cx="6325826" cy="500851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7473442" y="1607236"/>
            <a:ext cx="0" cy="345466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086032" y="1607236"/>
            <a:ext cx="0" cy="3454665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994454" y="1559859"/>
            <a:ext cx="0" cy="3502042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598077" y="1559859"/>
            <a:ext cx="0" cy="3502042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82" y="2389123"/>
            <a:ext cx="7587519" cy="19062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Rounded Rectangle 39"/>
          <p:cNvSpPr/>
          <p:nvPr/>
        </p:nvSpPr>
        <p:spPr>
          <a:xfrm>
            <a:off x="8689656" y="3249015"/>
            <a:ext cx="879296" cy="741944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16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29024 -0.325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-1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1" animBg="1"/>
      <p:bldP spid="23" grpId="1" animBg="1"/>
      <p:bldP spid="23" grpId="2" animBg="1"/>
      <p:bldP spid="34" grpId="1" animBg="1"/>
      <p:bldP spid="36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6" t="22243" r="25806" b="6549"/>
          <a:stretch/>
        </p:blipFill>
        <p:spPr>
          <a:xfrm>
            <a:off x="3358341" y="1277437"/>
            <a:ext cx="5219735" cy="4468589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>
            <a:off x="4985468" y="2031557"/>
            <a:ext cx="5745" cy="280824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707004" y="1857141"/>
            <a:ext cx="0" cy="29826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4993419" y="1856630"/>
            <a:ext cx="711642" cy="174928"/>
          </a:xfrm>
          <a:custGeom>
            <a:avLst/>
            <a:gdLst>
              <a:gd name="connsiteX0" fmla="*/ 0 w 711642"/>
              <a:gd name="connsiteY0" fmla="*/ 174928 h 174928"/>
              <a:gd name="connsiteX1" fmla="*/ 0 w 711642"/>
              <a:gd name="connsiteY1" fmla="*/ 174928 h 174928"/>
              <a:gd name="connsiteX2" fmla="*/ 27830 w 711642"/>
              <a:gd name="connsiteY2" fmla="*/ 151074 h 174928"/>
              <a:gd name="connsiteX3" fmla="*/ 39757 w 711642"/>
              <a:gd name="connsiteY3" fmla="*/ 139147 h 174928"/>
              <a:gd name="connsiteX4" fmla="*/ 55659 w 711642"/>
              <a:gd name="connsiteY4" fmla="*/ 123245 h 174928"/>
              <a:gd name="connsiteX5" fmla="*/ 71562 w 711642"/>
              <a:gd name="connsiteY5" fmla="*/ 103367 h 174928"/>
              <a:gd name="connsiteX6" fmla="*/ 87464 w 711642"/>
              <a:gd name="connsiteY6" fmla="*/ 87464 h 174928"/>
              <a:gd name="connsiteX7" fmla="*/ 95416 w 711642"/>
              <a:gd name="connsiteY7" fmla="*/ 71561 h 174928"/>
              <a:gd name="connsiteX8" fmla="*/ 95416 w 711642"/>
              <a:gd name="connsiteY8" fmla="*/ 71561 h 174928"/>
              <a:gd name="connsiteX9" fmla="*/ 214685 w 711642"/>
              <a:gd name="connsiteY9" fmla="*/ 83488 h 174928"/>
              <a:gd name="connsiteX10" fmla="*/ 333955 w 711642"/>
              <a:gd name="connsiteY10" fmla="*/ 0 h 174928"/>
              <a:gd name="connsiteX11" fmla="*/ 489005 w 711642"/>
              <a:gd name="connsiteY11" fmla="*/ 0 h 174928"/>
              <a:gd name="connsiteX12" fmla="*/ 576470 w 711642"/>
              <a:gd name="connsiteY12" fmla="*/ 19878 h 174928"/>
              <a:gd name="connsiteX13" fmla="*/ 711642 w 711642"/>
              <a:gd name="connsiteY13" fmla="*/ 7951 h 17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1642" h="174928">
                <a:moveTo>
                  <a:pt x="0" y="174928"/>
                </a:moveTo>
                <a:lnTo>
                  <a:pt x="0" y="174928"/>
                </a:lnTo>
                <a:cubicBezTo>
                  <a:pt x="9277" y="166977"/>
                  <a:pt x="18748" y="159247"/>
                  <a:pt x="27830" y="151074"/>
                </a:cubicBezTo>
                <a:cubicBezTo>
                  <a:pt x="32009" y="147313"/>
                  <a:pt x="36638" y="143825"/>
                  <a:pt x="39757" y="139147"/>
                </a:cubicBezTo>
                <a:cubicBezTo>
                  <a:pt x="51873" y="120973"/>
                  <a:pt x="32941" y="130816"/>
                  <a:pt x="55659" y="123245"/>
                </a:cubicBezTo>
                <a:cubicBezTo>
                  <a:pt x="65653" y="93266"/>
                  <a:pt x="51010" y="129057"/>
                  <a:pt x="71562" y="103367"/>
                </a:cubicBezTo>
                <a:cubicBezTo>
                  <a:pt x="86984" y="84091"/>
                  <a:pt x="61443" y="96139"/>
                  <a:pt x="87464" y="87464"/>
                </a:cubicBezTo>
                <a:cubicBezTo>
                  <a:pt x="97290" y="77639"/>
                  <a:pt x="95416" y="83261"/>
                  <a:pt x="95416" y="71561"/>
                </a:cubicBezTo>
                <a:lnTo>
                  <a:pt x="95416" y="71561"/>
                </a:lnTo>
                <a:lnTo>
                  <a:pt x="214685" y="83488"/>
                </a:lnTo>
                <a:lnTo>
                  <a:pt x="333955" y="0"/>
                </a:lnTo>
                <a:lnTo>
                  <a:pt x="489005" y="0"/>
                </a:lnTo>
                <a:lnTo>
                  <a:pt x="576470" y="19878"/>
                </a:lnTo>
                <a:lnTo>
                  <a:pt x="711642" y="7951"/>
                </a:lnTo>
              </a:path>
            </a:pathLst>
          </a:cu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19" y="2610751"/>
            <a:ext cx="6971616" cy="1389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Rounded Rectangle 44"/>
          <p:cNvSpPr/>
          <p:nvPr/>
        </p:nvSpPr>
        <p:spPr>
          <a:xfrm>
            <a:off x="8775165" y="3164836"/>
            <a:ext cx="711457" cy="467201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3" t="20658" r="21897" b="9355"/>
          <a:stretch/>
        </p:blipFill>
        <p:spPr>
          <a:xfrm>
            <a:off x="3260035" y="1493393"/>
            <a:ext cx="5279667" cy="3959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405376" y="2876341"/>
                <a:ext cx="32136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𝑏𝑒𝑠𝑡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 b="0" dirty="0" smtClean="0">
                  <a:solidFill>
                    <a:srgbClr val="1D499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𝑠𝑚𝑎𝑙𝑙𝑒𝑠𝑡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400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376" y="2876341"/>
                <a:ext cx="321366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Multiply 36"/>
          <p:cNvSpPr/>
          <p:nvPr/>
        </p:nvSpPr>
        <p:spPr>
          <a:xfrm>
            <a:off x="4005154" y="1676273"/>
            <a:ext cx="324000" cy="324000"/>
          </a:xfrm>
          <a:prstGeom prst="mathMultiply">
            <a:avLst>
              <a:gd name="adj1" fmla="val 1948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9" t="20097" r="29723" b="9073"/>
          <a:stretch/>
        </p:blipFill>
        <p:spPr>
          <a:xfrm>
            <a:off x="3421299" y="1607236"/>
            <a:ext cx="4961614" cy="40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453083" y="2812620"/>
                <a:ext cx="32136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𝑏𝑒𝑠𝑡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𝑝𝑒𝑟𝑓𝑜𝑟𝑚𝑎𝑛𝑐𝑒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 b="0" dirty="0" smtClean="0">
                  <a:solidFill>
                    <a:srgbClr val="1D499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𝑠𝑚𝑎𝑙𝑙𝑒𝑠𝑡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400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083" y="2812620"/>
                <a:ext cx="321366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Multiply 37"/>
          <p:cNvSpPr/>
          <p:nvPr/>
        </p:nvSpPr>
        <p:spPr>
          <a:xfrm>
            <a:off x="4164180" y="1861989"/>
            <a:ext cx="324000" cy="324000"/>
          </a:xfrm>
          <a:prstGeom prst="mathMultiply">
            <a:avLst>
              <a:gd name="adj1" fmla="val 1948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13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358342" y="1283912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Decision Tree</a:t>
            </a:r>
            <a:endParaRPr lang="en-US" sz="2400" b="1" dirty="0"/>
          </a:p>
        </p:txBody>
      </p:sp>
      <p:sp>
        <p:nvSpPr>
          <p:cNvPr id="23" name="Oval 22"/>
          <p:cNvSpPr/>
          <p:nvPr/>
        </p:nvSpPr>
        <p:spPr>
          <a:xfrm>
            <a:off x="6102446" y="3107318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Random Forest</a:t>
            </a:r>
            <a:endParaRPr lang="en-US" sz="2400" b="1" dirty="0"/>
          </a:p>
        </p:txBody>
      </p:sp>
      <p:sp>
        <p:nvSpPr>
          <p:cNvPr id="34" name="Oval 33"/>
          <p:cNvSpPr/>
          <p:nvPr/>
        </p:nvSpPr>
        <p:spPr>
          <a:xfrm>
            <a:off x="8846549" y="4930724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/>
              <a:t>Logistic Regression</a:t>
            </a:r>
            <a:endParaRPr lang="en-US" sz="1900" b="1" dirty="0"/>
          </a:p>
        </p:txBody>
      </p:sp>
      <p:sp>
        <p:nvSpPr>
          <p:cNvPr id="36" name="Rounded Rectangle 35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18105" y="1558404"/>
            <a:ext cx="6854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CA6FE"/>
                </a:solidFill>
              </a:rPr>
              <a:t>Penalty (L1 , L2)</a:t>
            </a:r>
          </a:p>
          <a:p>
            <a:endParaRPr lang="en-US" sz="2800" b="1" dirty="0">
              <a:solidFill>
                <a:srgbClr val="0CA6FE"/>
              </a:solidFill>
            </a:endParaRPr>
          </a:p>
          <a:p>
            <a:endParaRPr lang="en-US" sz="2800" b="1" dirty="0" smtClean="0">
              <a:solidFill>
                <a:srgbClr val="0CA6FE"/>
              </a:solidFill>
            </a:endParaRPr>
          </a:p>
          <a:p>
            <a:endParaRPr lang="en-US" sz="2800" b="1" dirty="0">
              <a:solidFill>
                <a:srgbClr val="0CA6FE"/>
              </a:solidFill>
            </a:endParaRPr>
          </a:p>
          <a:p>
            <a:endParaRPr lang="en-US" sz="2800" b="1" dirty="0" smtClean="0">
              <a:solidFill>
                <a:srgbClr val="0CA6FE"/>
              </a:solidFill>
            </a:endParaRPr>
          </a:p>
          <a:p>
            <a:r>
              <a:rPr lang="en-US" sz="2800" b="1" dirty="0" smtClean="0">
                <a:solidFill>
                  <a:srgbClr val="0CA6FE"/>
                </a:solidFill>
              </a:rPr>
              <a:t>Inverse </a:t>
            </a:r>
            <a:r>
              <a:rPr lang="en-US" sz="2800" b="1" dirty="0">
                <a:solidFill>
                  <a:srgbClr val="0CA6FE"/>
                </a:solidFill>
              </a:rPr>
              <a:t>of </a:t>
            </a:r>
            <a:r>
              <a:rPr lang="en-US" sz="2800" b="1" dirty="0" smtClean="0">
                <a:solidFill>
                  <a:srgbClr val="0CA6FE"/>
                </a:solidFill>
              </a:rPr>
              <a:t>regularization strength </a:t>
            </a:r>
            <a:r>
              <a:rPr lang="en-US" sz="2800" b="1" dirty="0">
                <a:solidFill>
                  <a:srgbClr val="0CA6FE"/>
                </a:solidFill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591745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-0.51446 -0.5916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29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23" grpId="1" animBg="1"/>
      <p:bldP spid="34" grpId="0" animBg="1"/>
      <p:bldP spid="34" grpId="1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410C513-5849-4D07-94B5-C51BE533471D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43B7E1-E2D1-4B98-BD66-51445342323E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98" y="661987"/>
            <a:ext cx="9051604" cy="553402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-123824" y="2826473"/>
            <a:ext cx="3819524" cy="1955078"/>
          </a:xfrm>
          <a:custGeom>
            <a:avLst/>
            <a:gdLst>
              <a:gd name="connsiteX0" fmla="*/ 47625 w 1943100"/>
              <a:gd name="connsiteY0" fmla="*/ 1895475 h 1895475"/>
              <a:gd name="connsiteX1" fmla="*/ 485775 w 1943100"/>
              <a:gd name="connsiteY1" fmla="*/ 1895475 h 1895475"/>
              <a:gd name="connsiteX2" fmla="*/ 485775 w 1943100"/>
              <a:gd name="connsiteY2" fmla="*/ 723900 h 1895475"/>
              <a:gd name="connsiteX3" fmla="*/ 1352550 w 1943100"/>
              <a:gd name="connsiteY3" fmla="*/ 723900 h 1895475"/>
              <a:gd name="connsiteX4" fmla="*/ 1352550 w 1943100"/>
              <a:gd name="connsiteY4" fmla="*/ 1181100 h 1895475"/>
              <a:gd name="connsiteX5" fmla="*/ 1943100 w 1943100"/>
              <a:gd name="connsiteY5" fmla="*/ 590550 h 1895475"/>
              <a:gd name="connsiteX6" fmla="*/ 1352550 w 1943100"/>
              <a:gd name="connsiteY6" fmla="*/ 0 h 1895475"/>
              <a:gd name="connsiteX7" fmla="*/ 1352550 w 1943100"/>
              <a:gd name="connsiteY7" fmla="*/ 361950 h 1895475"/>
              <a:gd name="connsiteX8" fmla="*/ 200025 w 1943100"/>
              <a:gd name="connsiteY8" fmla="*/ 361950 h 1895475"/>
              <a:gd name="connsiteX9" fmla="*/ 200025 w 1943100"/>
              <a:gd name="connsiteY9" fmla="*/ 828675 h 1895475"/>
              <a:gd name="connsiteX10" fmla="*/ 0 w 1943100"/>
              <a:gd name="connsiteY10" fmla="*/ 828675 h 1895475"/>
              <a:gd name="connsiteX11" fmla="*/ 47625 w 1943100"/>
              <a:gd name="connsiteY11" fmla="*/ 1895475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43100" h="1895475">
                <a:moveTo>
                  <a:pt x="47625" y="1895475"/>
                </a:moveTo>
                <a:lnTo>
                  <a:pt x="485775" y="1895475"/>
                </a:lnTo>
                <a:lnTo>
                  <a:pt x="485775" y="723900"/>
                </a:lnTo>
                <a:lnTo>
                  <a:pt x="1352550" y="723900"/>
                </a:lnTo>
                <a:lnTo>
                  <a:pt x="1352550" y="1181100"/>
                </a:lnTo>
                <a:lnTo>
                  <a:pt x="1943100" y="590550"/>
                </a:lnTo>
                <a:lnTo>
                  <a:pt x="1352550" y="0"/>
                </a:lnTo>
                <a:lnTo>
                  <a:pt x="1352550" y="361950"/>
                </a:lnTo>
                <a:lnTo>
                  <a:pt x="200025" y="361950"/>
                </a:lnTo>
                <a:lnTo>
                  <a:pt x="200025" y="828675"/>
                </a:lnTo>
                <a:lnTo>
                  <a:pt x="0" y="828675"/>
                </a:lnTo>
                <a:lnTo>
                  <a:pt x="47625" y="1895475"/>
                </a:lnTo>
                <a:close/>
              </a:path>
            </a:pathLst>
          </a:cu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>
            <a:off x="6795516" y="1485900"/>
            <a:ext cx="2110359" cy="1819275"/>
          </a:xfrm>
          <a:prstGeom prst="hexag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5079589" y="573257"/>
            <a:ext cx="2110359" cy="1777916"/>
          </a:xfrm>
          <a:prstGeom prst="hexag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3301266" y="1506579"/>
            <a:ext cx="2110359" cy="1777916"/>
          </a:xfrm>
          <a:prstGeom prst="hexag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/>
          <p:cNvSpPr/>
          <p:nvPr/>
        </p:nvSpPr>
        <p:spPr>
          <a:xfrm>
            <a:off x="3301265" y="3531704"/>
            <a:ext cx="2110359" cy="1777916"/>
          </a:xfrm>
          <a:prstGeom prst="hexag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/>
          <p:cNvSpPr/>
          <p:nvPr/>
        </p:nvSpPr>
        <p:spPr>
          <a:xfrm>
            <a:off x="5032332" y="4420662"/>
            <a:ext cx="2110359" cy="1777916"/>
          </a:xfrm>
          <a:prstGeom prst="hexag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/>
          <p:cNvSpPr/>
          <p:nvPr/>
        </p:nvSpPr>
        <p:spPr>
          <a:xfrm>
            <a:off x="6795515" y="3531704"/>
            <a:ext cx="2110359" cy="1777916"/>
          </a:xfrm>
          <a:prstGeom prst="hexag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798244" y="1100723"/>
            <a:ext cx="2296952" cy="44714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798244" y="957261"/>
            <a:ext cx="2296952" cy="690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41632" y="975983"/>
            <a:ext cx="22101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Marketing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746553" y="2005891"/>
            <a:ext cx="2296952" cy="690563"/>
          </a:xfrm>
          <a:prstGeom prst="round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Churn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746553" y="3186168"/>
            <a:ext cx="2296952" cy="690563"/>
          </a:xfrm>
          <a:prstGeom prst="round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Retention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746553" y="4366445"/>
            <a:ext cx="2296952" cy="690563"/>
          </a:xfrm>
          <a:prstGeom prst="round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rgbClr val="FFFFFF"/>
                </a:solidFill>
              </a:rPr>
              <a:t>Churn Prediction</a:t>
            </a:r>
            <a:endParaRPr lang="en-US" sz="2200" b="1" dirty="0">
              <a:solidFill>
                <a:srgbClr val="FFFFFF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351694" y="2231726"/>
            <a:ext cx="238125" cy="2381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51694" y="3412386"/>
            <a:ext cx="238125" cy="2381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351694" y="4592663"/>
            <a:ext cx="238125" cy="2381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lock Arc 3"/>
          <p:cNvSpPr/>
          <p:nvPr/>
        </p:nvSpPr>
        <p:spPr>
          <a:xfrm rot="5400000">
            <a:off x="434665" y="4375980"/>
            <a:ext cx="540000" cy="540000"/>
          </a:xfrm>
          <a:prstGeom prst="blockArc">
            <a:avLst>
              <a:gd name="adj1" fmla="val 15838896"/>
              <a:gd name="adj2" fmla="val 0"/>
              <a:gd name="adj3" fmla="val 25000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/>
          <p:cNvSpPr/>
          <p:nvPr/>
        </p:nvSpPr>
        <p:spPr>
          <a:xfrm rot="16200000">
            <a:off x="132224" y="3059446"/>
            <a:ext cx="540000" cy="540000"/>
          </a:xfrm>
          <a:prstGeom prst="blockArc">
            <a:avLst>
              <a:gd name="adj1" fmla="val 15838896"/>
              <a:gd name="adj2" fmla="val 0"/>
              <a:gd name="adj3" fmla="val 25000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21" y="1960801"/>
            <a:ext cx="8462372" cy="2936397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7061627" y="2585870"/>
            <a:ext cx="3701232" cy="412308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3519287" y="3032120"/>
            <a:ext cx="213121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082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42" y="1055076"/>
            <a:ext cx="6202212" cy="5178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967949" y="1599552"/>
            <a:ext cx="1" cy="34917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873901" y="1591868"/>
            <a:ext cx="0" cy="34917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967949" y="1576388"/>
            <a:ext cx="913095" cy="1548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06" y="2130963"/>
            <a:ext cx="6962214" cy="2220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Rounded Rectangle 36"/>
          <p:cNvSpPr/>
          <p:nvPr/>
        </p:nvSpPr>
        <p:spPr>
          <a:xfrm>
            <a:off x="6331235" y="3291840"/>
            <a:ext cx="5217868" cy="847738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64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16849 1.85185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358342" y="1283912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Decision Tree</a:t>
            </a:r>
            <a:endParaRPr lang="en-US" sz="2400" b="1" dirty="0"/>
          </a:p>
        </p:txBody>
      </p:sp>
      <p:sp>
        <p:nvSpPr>
          <p:cNvPr id="23" name="Oval 22"/>
          <p:cNvSpPr/>
          <p:nvPr/>
        </p:nvSpPr>
        <p:spPr>
          <a:xfrm>
            <a:off x="6102446" y="1283912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Random Forest</a:t>
            </a:r>
            <a:endParaRPr lang="en-US" sz="2400" b="1" dirty="0"/>
          </a:p>
        </p:txBody>
      </p:sp>
      <p:sp>
        <p:nvSpPr>
          <p:cNvPr id="34" name="Oval 33"/>
          <p:cNvSpPr/>
          <p:nvPr/>
        </p:nvSpPr>
        <p:spPr>
          <a:xfrm>
            <a:off x="8846549" y="1283912"/>
            <a:ext cx="2965836" cy="1012407"/>
          </a:xfrm>
          <a:prstGeom prst="ellipse">
            <a:avLst/>
          </a:prstGeom>
          <a:solidFill>
            <a:srgbClr val="0CA6FE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/>
              <a:t>Logistic Regression</a:t>
            </a:r>
            <a:endParaRPr lang="en-US" sz="19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58341" y="2588618"/>
                <a:ext cx="296583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𝑐𝑟𝑖𝑡𝑒𝑟𝑖𝑜𝑛</m:t>
                    </m:r>
                  </m:oMath>
                </a14:m>
                <a:r>
                  <a:rPr lang="en-US" dirty="0" smtClean="0"/>
                  <a:t> = “entropy”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𝑠𝑝𝑙𝑖𝑡𝑡𝑒𝑟</m:t>
                    </m:r>
                  </m:oMath>
                </a14:m>
                <a:r>
                  <a:rPr lang="en-US" dirty="0" smtClean="0"/>
                  <a:t> = best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𝑑𝑒𝑝𝑡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 = 6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𝑠𝑝𝑙𝑖𝑡</m:t>
                    </m:r>
                  </m:oMath>
                </a14:m>
                <a:r>
                  <a:rPr lang="en-US" dirty="0" smtClean="0"/>
                  <a:t> = 50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𝑙𝑒𝑎𝑓</m:t>
                    </m:r>
                  </m:oMath>
                </a14:m>
                <a:r>
                  <a:rPr lang="en-US" dirty="0" smtClean="0"/>
                  <a:t> = 1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341" y="2588618"/>
                <a:ext cx="2965837" cy="1477328"/>
              </a:xfrm>
              <a:prstGeom prst="rect">
                <a:avLst/>
              </a:prstGeom>
              <a:blipFill>
                <a:blip r:embed="rId2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102446" y="2587718"/>
                <a:ext cx="296583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𝑐𝑟𝑖𝑡𝑒𝑟𝑖𝑜𝑛</m:t>
                    </m:r>
                  </m:oMath>
                </a14:m>
                <a:r>
                  <a:rPr lang="en-US" dirty="0" smtClean="0"/>
                  <a:t> = “entropy”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𝑠𝑝𝑙𝑖𝑡𝑡𝑒𝑟</m:t>
                    </m:r>
                  </m:oMath>
                </a14:m>
                <a:r>
                  <a:rPr lang="en-US" dirty="0" smtClean="0"/>
                  <a:t> = best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𝑑𝑒𝑝𝑡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 = 10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𝑠𝑝𝑙𝑖𝑡</m:t>
                    </m:r>
                  </m:oMath>
                </a14:m>
                <a:r>
                  <a:rPr lang="en-US" dirty="0" smtClean="0"/>
                  <a:t> = 2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𝑙𝑒𝑎𝑓</m:t>
                    </m:r>
                  </m:oMath>
                </a14:m>
                <a:r>
                  <a:rPr lang="en-US" dirty="0" smtClean="0"/>
                  <a:t> = 1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𝑒𝑠𝑡𝑖𝑚𝑎𝑡𝑜𝑟𝑠</m:t>
                    </m:r>
                  </m:oMath>
                </a14:m>
                <a:r>
                  <a:rPr lang="en-US" dirty="0" smtClean="0"/>
                  <a:t> = 100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446" y="2587718"/>
                <a:ext cx="2965837" cy="1754326"/>
              </a:xfrm>
              <a:prstGeom prst="rect">
                <a:avLst/>
              </a:prstGeom>
              <a:blipFill>
                <a:blip r:embed="rId3"/>
                <a:stretch>
                  <a:fillRect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846548" y="2590051"/>
                <a:ext cx="29658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𝑝𝑒𝑛𝑎𝑙𝑡𝑦</m:t>
                    </m:r>
                  </m:oMath>
                </a14:m>
                <a:r>
                  <a:rPr lang="en-US" dirty="0" smtClean="0"/>
                  <a:t> = “L1”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= 0.9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548" y="2590051"/>
                <a:ext cx="2965837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042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34" grpId="0" animBg="1"/>
      <p:bldP spid="8" grpId="0"/>
      <p:bldP spid="35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1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1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1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1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1" y="3859822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1" y="461068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Churn Prediction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49" y="1195429"/>
            <a:ext cx="8457336" cy="38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2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949232" y="1176414"/>
            <a:ext cx="8825970" cy="2791494"/>
            <a:chOff x="2949232" y="1176414"/>
            <a:chExt cx="8825970" cy="279149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449" y="1203506"/>
              <a:ext cx="3291753" cy="27644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57"/>
            <a:stretch/>
          </p:blipFill>
          <p:spPr>
            <a:xfrm>
              <a:off x="5685605" y="1203506"/>
              <a:ext cx="2943565" cy="276440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86"/>
            <a:stretch/>
          </p:blipFill>
          <p:spPr>
            <a:xfrm>
              <a:off x="2949232" y="1176414"/>
              <a:ext cx="2921370" cy="27914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1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1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1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1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1" y="3859822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1" y="461068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488760" y="4278205"/>
                <a:ext cx="8193205" cy="172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2400" b="0" dirty="0" smtClean="0"/>
              </a:p>
              <a:p>
                <a:r>
                  <a:rPr lang="en-US" sz="2400" dirty="0" smtClean="0"/>
                  <a:t>		       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r"/>
                <a:r>
                  <a:rPr lang="en-US" sz="2400" dirty="0" smtClean="0"/>
                  <a:t>F1-score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760" y="4278205"/>
                <a:ext cx="8193205" cy="1723421"/>
              </a:xfrm>
              <a:prstGeom prst="rect">
                <a:avLst/>
              </a:prstGeom>
              <a:blipFill>
                <a:blip r:embed="rId5"/>
                <a:stretch>
                  <a:fillRect l="-1116" b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43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7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122592" y="939017"/>
            <a:ext cx="8999539" cy="3233971"/>
            <a:chOff x="3122592" y="939018"/>
            <a:chExt cx="8999539" cy="218305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320" y="1003568"/>
              <a:ext cx="3131811" cy="21185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592" y="939018"/>
              <a:ext cx="3047688" cy="174681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440" y="980572"/>
              <a:ext cx="3027509" cy="172204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1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1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1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1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1" y="3859822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1" y="461068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24605" y="2215694"/>
            <a:ext cx="261257" cy="170142"/>
          </a:xfrm>
          <a:prstGeom prst="roundRect">
            <a:avLst/>
          </a:prstGeom>
          <a:noFill/>
          <a:ln w="19050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722451" y="2603368"/>
            <a:ext cx="261257" cy="586635"/>
          </a:xfrm>
          <a:prstGeom prst="roundRect">
            <a:avLst/>
          </a:prstGeom>
          <a:noFill/>
          <a:ln w="19050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8709854" y="2223378"/>
            <a:ext cx="261257" cy="170142"/>
          </a:xfrm>
          <a:prstGeom prst="roundRect">
            <a:avLst/>
          </a:prstGeom>
          <a:noFill/>
          <a:ln w="19050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719458" y="2611052"/>
            <a:ext cx="261257" cy="586635"/>
          </a:xfrm>
          <a:prstGeom prst="roundRect">
            <a:avLst/>
          </a:prstGeom>
          <a:noFill/>
          <a:ln w="19050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1652838" y="2223378"/>
            <a:ext cx="261257" cy="170142"/>
          </a:xfrm>
          <a:prstGeom prst="roundRect">
            <a:avLst/>
          </a:prstGeom>
          <a:noFill/>
          <a:ln w="19050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11660521" y="2611052"/>
            <a:ext cx="261257" cy="586635"/>
          </a:xfrm>
          <a:prstGeom prst="roundRect">
            <a:avLst/>
          </a:prstGeom>
          <a:noFill/>
          <a:ln w="19050" cap="flat" cmpd="sng" algn="ctr">
            <a:solidFill>
              <a:srgbClr val="0CA6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081549" y="4544345"/>
            <a:ext cx="1905221" cy="0"/>
          </a:xfrm>
          <a:prstGeom prst="straightConnector1">
            <a:avLst/>
          </a:prstGeom>
          <a:ln w="28575">
            <a:solidFill>
              <a:srgbClr val="0CA6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93881" y="4201032"/>
                <a:ext cx="2896880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  <m:t>232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1D4999"/>
                              </a:solidFill>
                              <a:latin typeface="Cambria Math" panose="02040503050406030204" pitchFamily="18" charset="0"/>
                            </a:rPr>
                            <m:t>356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%  &gt;   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56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1D4999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81" y="4201032"/>
                <a:ext cx="2896880" cy="612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591350" y="5288792"/>
                <a:ext cx="28964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1D4999"/>
                    </a:solidFill>
                  </a:rPr>
                  <a:t>More bias </a:t>
                </a: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rgbClr val="1D49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4000" b="1" dirty="0">
                  <a:solidFill>
                    <a:srgbClr val="1D4999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350" y="5288792"/>
                <a:ext cx="2896416" cy="707886"/>
              </a:xfrm>
              <a:prstGeom prst="rect">
                <a:avLst/>
              </a:prstGeom>
              <a:blipFill>
                <a:blip r:embed="rId6"/>
                <a:stretch>
                  <a:fillRect l="-7368"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7349453" y="5290947"/>
            <a:ext cx="3094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1D4999"/>
                </a:solidFill>
              </a:rPr>
              <a:t>Weighted </a:t>
            </a:r>
            <a:r>
              <a:rPr lang="en-US" sz="4000" b="1" dirty="0" err="1" smtClean="0">
                <a:solidFill>
                  <a:srgbClr val="1D4999"/>
                </a:solidFill>
              </a:rPr>
              <a:t>avg</a:t>
            </a:r>
            <a:endParaRPr lang="en-US" sz="4000" b="1" dirty="0">
              <a:solidFill>
                <a:srgbClr val="1D4999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161732" y="2982551"/>
            <a:ext cx="8756340" cy="217461"/>
          </a:xfrm>
          <a:prstGeom prst="roundRect">
            <a:avLst>
              <a:gd name="adj" fmla="val 39596"/>
            </a:avLst>
          </a:prstGeom>
          <a:noFill/>
          <a:ln w="19050">
            <a:solidFill>
              <a:srgbClr val="0CA6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2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1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1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1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1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1" y="3859822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1" y="461068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27" y="1053367"/>
            <a:ext cx="8454043" cy="259369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DD31F68-E229-4C23-A1E7-47E330A2A655}"/>
              </a:ext>
            </a:extLst>
          </p:cNvPr>
          <p:cNvGrpSpPr/>
          <p:nvPr/>
        </p:nvGrpSpPr>
        <p:grpSpPr>
          <a:xfrm>
            <a:off x="8910727" y="939018"/>
            <a:ext cx="3200400" cy="3200400"/>
            <a:chOff x="4815840" y="2148840"/>
            <a:chExt cx="2560320" cy="256032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561B7CC-D24D-4C82-B883-B41F7A80D2DB}"/>
                </a:ext>
              </a:extLst>
            </p:cNvPr>
            <p:cNvSpPr/>
            <p:nvPr/>
          </p:nvSpPr>
          <p:spPr>
            <a:xfrm>
              <a:off x="4861560" y="2194560"/>
              <a:ext cx="2468880" cy="2468880"/>
            </a:xfrm>
            <a:prstGeom prst="ellipse">
              <a:avLst/>
            </a:prstGeom>
            <a:noFill/>
            <a:ln w="19050">
              <a:solidFill>
                <a:srgbClr val="0CA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AC9CB8-3677-44CA-881E-ABA982193B69}"/>
                </a:ext>
              </a:extLst>
            </p:cNvPr>
            <p:cNvSpPr/>
            <p:nvPr/>
          </p:nvSpPr>
          <p:spPr>
            <a:xfrm>
              <a:off x="4815840" y="2148840"/>
              <a:ext cx="2560320" cy="2560320"/>
            </a:xfrm>
            <a:prstGeom prst="ellipse">
              <a:avLst/>
            </a:prstGeom>
            <a:noFill/>
            <a:ln w="38100">
              <a:solidFill>
                <a:srgbClr val="0CA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85753" y="4103988"/>
            <a:ext cx="6774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CA6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sz="6600" dirty="0">
              <a:solidFill>
                <a:srgbClr val="0CA6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935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6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1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1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1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1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1" y="3859822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1" y="461068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 is Better than DT and RF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3527" y="1093089"/>
            <a:ext cx="835429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1D4999"/>
                </a:solidFill>
              </a:rPr>
              <a:t>LR </a:t>
            </a:r>
            <a:r>
              <a:rPr lang="en-US" sz="2800" dirty="0">
                <a:solidFill>
                  <a:srgbClr val="1D4999"/>
                </a:solidFill>
              </a:rPr>
              <a:t>tends to </a:t>
            </a:r>
            <a:r>
              <a:rPr lang="en-US" sz="2800" dirty="0" err="1">
                <a:solidFill>
                  <a:srgbClr val="1D4999"/>
                </a:solidFill>
              </a:rPr>
              <a:t>overfit</a:t>
            </a:r>
            <a:r>
              <a:rPr lang="en-US" sz="2800" dirty="0">
                <a:solidFill>
                  <a:srgbClr val="1D4999"/>
                </a:solidFill>
              </a:rPr>
              <a:t> with high </a:t>
            </a:r>
            <a:r>
              <a:rPr lang="en-US" sz="2800" dirty="0" smtClean="0">
                <a:solidFill>
                  <a:srgbClr val="1D4999"/>
                </a:solidFill>
              </a:rPr>
              <a:t>dimensional data</a:t>
            </a:r>
            <a:r>
              <a:rPr lang="en-US" sz="2800" dirty="0">
                <a:solidFill>
                  <a:srgbClr val="1D4999"/>
                </a:solidFill>
              </a:rPr>
              <a:t>, but a low dimensional dataset was </a:t>
            </a:r>
            <a:r>
              <a:rPr lang="en-US" sz="2800" dirty="0" smtClean="0">
                <a:solidFill>
                  <a:srgbClr val="1D4999"/>
                </a:solidFill>
              </a:rPr>
              <a:t>used.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1D4999"/>
                </a:solidFill>
              </a:rPr>
              <a:t>LR works </a:t>
            </a:r>
            <a:r>
              <a:rPr lang="en-US" sz="2800" dirty="0">
                <a:solidFill>
                  <a:srgbClr val="1D4999"/>
                </a:solidFill>
              </a:rPr>
              <a:t>well with linearly </a:t>
            </a:r>
            <a:r>
              <a:rPr lang="en-US" sz="2800" dirty="0" err="1">
                <a:solidFill>
                  <a:srgbClr val="1D4999"/>
                </a:solidFill>
              </a:rPr>
              <a:t>separatable</a:t>
            </a:r>
            <a:r>
              <a:rPr lang="en-US" sz="2800" dirty="0">
                <a:solidFill>
                  <a:srgbClr val="1D4999"/>
                </a:solidFill>
              </a:rPr>
              <a:t> </a:t>
            </a:r>
            <a:r>
              <a:rPr lang="en-US" sz="2800" dirty="0" smtClean="0">
                <a:solidFill>
                  <a:srgbClr val="1D4999"/>
                </a:solidFill>
              </a:rPr>
              <a:t>datasets, whereas </a:t>
            </a:r>
            <a:r>
              <a:rPr lang="en-US" sz="2800" dirty="0">
                <a:solidFill>
                  <a:srgbClr val="1D4999"/>
                </a:solidFill>
              </a:rPr>
              <a:t>DT has less efficiency with continuous numerical data</a:t>
            </a:r>
            <a:r>
              <a:rPr lang="en-US" sz="2800" dirty="0" smtClean="0">
                <a:solidFill>
                  <a:srgbClr val="1D4999"/>
                </a:solidFill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1D4999"/>
                </a:solidFill>
              </a:rPr>
              <a:t>Many of </a:t>
            </a:r>
            <a:r>
              <a:rPr lang="en-US" sz="2800" dirty="0">
                <a:solidFill>
                  <a:srgbClr val="1D4999"/>
                </a:solidFill>
              </a:rPr>
              <a:t>the used dataset variables are continuous </a:t>
            </a:r>
            <a:r>
              <a:rPr lang="en-US" sz="2800" dirty="0" smtClean="0">
                <a:solidFill>
                  <a:srgbClr val="1D4999"/>
                </a:solidFill>
              </a:rPr>
              <a:t>numerical variables with </a:t>
            </a:r>
            <a:r>
              <a:rPr lang="en-US" sz="2800" dirty="0">
                <a:solidFill>
                  <a:srgbClr val="1D4999"/>
                </a:solidFill>
              </a:rPr>
              <a:t>a wide-range and </a:t>
            </a:r>
            <a:r>
              <a:rPr lang="en-US" sz="2800" dirty="0" smtClean="0">
                <a:solidFill>
                  <a:srgbClr val="1D4999"/>
                </a:solidFill>
              </a:rPr>
              <a:t>more significant </a:t>
            </a:r>
            <a:r>
              <a:rPr lang="en-US" sz="2800" dirty="0">
                <a:solidFill>
                  <a:srgbClr val="1D4999"/>
                </a:solidFill>
              </a:rPr>
              <a:t>gap between mean and standard deviation, so </a:t>
            </a:r>
            <a:r>
              <a:rPr lang="en-US" sz="2800" dirty="0" smtClean="0">
                <a:solidFill>
                  <a:srgbClr val="1D4999"/>
                </a:solidFill>
              </a:rPr>
              <a:t>this could </a:t>
            </a:r>
            <a:r>
              <a:rPr lang="en-US" sz="2800" dirty="0">
                <a:solidFill>
                  <a:srgbClr val="1D4999"/>
                </a:solidFill>
              </a:rPr>
              <a:t>affect the tree-based models, and worked better with </a:t>
            </a:r>
            <a:r>
              <a:rPr lang="en-US" sz="2800" dirty="0" smtClean="0">
                <a:solidFill>
                  <a:srgbClr val="1D4999"/>
                </a:solidFill>
              </a:rPr>
              <a:t>LR model </a:t>
            </a:r>
            <a:r>
              <a:rPr lang="en-US" sz="2800" dirty="0">
                <a:solidFill>
                  <a:srgbClr val="1D4999"/>
                </a:solidFill>
              </a:rPr>
              <a:t>than DT and RF</a:t>
            </a:r>
            <a:r>
              <a:rPr lang="en-US" sz="2800" dirty="0" smtClean="0">
                <a:solidFill>
                  <a:srgbClr val="1D4999"/>
                </a:solidFill>
              </a:rPr>
              <a:t>.</a:t>
            </a:r>
            <a:endParaRPr lang="en-US" sz="2800" dirty="0">
              <a:solidFill>
                <a:srgbClr val="1D4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28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2970" y="85637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2970" y="1607236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2970" y="2358098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2970" y="3108960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2970" y="3859822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2970" y="4610684"/>
            <a:ext cx="210312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2970" y="5361546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83526" y="1093089"/>
            <a:ext cx="86036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srgbClr val="1D4999"/>
                </a:solidFill>
              </a:rPr>
              <a:t>The </a:t>
            </a:r>
            <a:r>
              <a:rPr lang="en-US" sz="3200" dirty="0">
                <a:solidFill>
                  <a:srgbClr val="1D4999"/>
                </a:solidFill>
              </a:rPr>
              <a:t>defined churn </a:t>
            </a:r>
            <a:r>
              <a:rPr lang="en-US" sz="3200" dirty="0" smtClean="0">
                <a:solidFill>
                  <a:srgbClr val="1D4999"/>
                </a:solidFill>
              </a:rPr>
              <a:t>can </a:t>
            </a:r>
            <a:r>
              <a:rPr lang="en-US" sz="3200" dirty="0">
                <a:solidFill>
                  <a:srgbClr val="1D4999"/>
                </a:solidFill>
              </a:rPr>
              <a:t>be helpful </a:t>
            </a:r>
            <a:r>
              <a:rPr lang="en-US" sz="3200" dirty="0" smtClean="0">
                <a:solidFill>
                  <a:srgbClr val="1D4999"/>
                </a:solidFill>
              </a:rPr>
              <a:t>to many </a:t>
            </a:r>
            <a:r>
              <a:rPr lang="en-US" sz="3200" dirty="0">
                <a:solidFill>
                  <a:srgbClr val="1D4999"/>
                </a:solidFill>
              </a:rPr>
              <a:t>DGBL </a:t>
            </a:r>
            <a:r>
              <a:rPr lang="en-US" sz="3200" dirty="0" smtClean="0">
                <a:solidFill>
                  <a:srgbClr val="1D4999"/>
                </a:solidFill>
              </a:rPr>
              <a:t>services.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rgbClr val="1D4999"/>
                </a:solidFill>
              </a:rPr>
              <a:t>Three categories (demographic, engagement, and performance) can be implemented with any DGBL company</a:t>
            </a:r>
            <a:r>
              <a:rPr lang="en-US" sz="3200" dirty="0" smtClean="0">
                <a:solidFill>
                  <a:srgbClr val="1D4999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rgbClr val="1D4999"/>
                </a:solidFill>
              </a:rPr>
              <a:t>This approach allows us to have the flexibility to define churners even if the users are playing in mid-course.</a:t>
            </a:r>
            <a:endParaRPr lang="en-US" sz="3200" dirty="0" smtClean="0">
              <a:solidFill>
                <a:srgbClr val="1D4999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3200" dirty="0" smtClean="0">
                <a:solidFill>
                  <a:srgbClr val="1D4999"/>
                </a:solidFill>
              </a:rPr>
              <a:t> The </a:t>
            </a:r>
            <a:r>
              <a:rPr lang="en-US" sz="3200" dirty="0">
                <a:solidFill>
                  <a:srgbClr val="1D4999"/>
                </a:solidFill>
              </a:rPr>
              <a:t>applicability and flexibility of the proposed churn determination can </a:t>
            </a:r>
            <a:r>
              <a:rPr lang="en-US" sz="3200" dirty="0" smtClean="0">
                <a:solidFill>
                  <a:srgbClr val="1D4999"/>
                </a:solidFill>
              </a:rPr>
              <a:t>handle </a:t>
            </a:r>
            <a:r>
              <a:rPr lang="en-US" sz="3200" dirty="0">
                <a:solidFill>
                  <a:srgbClr val="1D4999"/>
                </a:solidFill>
              </a:rPr>
              <a:t>the </a:t>
            </a:r>
            <a:r>
              <a:rPr lang="en-US" sz="3200" dirty="0" smtClean="0">
                <a:solidFill>
                  <a:srgbClr val="1D4999"/>
                </a:solidFill>
              </a:rPr>
              <a:t>challenges.</a:t>
            </a:r>
          </a:p>
        </p:txBody>
      </p:sp>
    </p:spTree>
    <p:extLst>
      <p:ext uri="{BB962C8B-B14F-4D97-AF65-F5344CB8AC3E}">
        <p14:creationId xmlns:p14="http://schemas.microsoft.com/office/powerpoint/2010/main" val="13069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45463D-3CAF-400B-B3E1-0CCF693B2A8B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52605-1FE7-4DE2-AA81-A4AD16EE7D83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1965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258"/>
            <a:ext cx="12192000" cy="571148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18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7575449" y="4601461"/>
            <a:ext cx="576000" cy="576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1">
                  <a:lumMod val="45000"/>
                  <a:lumOff val="5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45463D-3CAF-400B-B3E1-0CCF693B2A8B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52605-1FE7-4DE2-AA81-A4AD16EE7D83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562122"/>
            <a:ext cx="7153275" cy="5722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5469" r="95117">
                        <a14:foregroundMark x1="67383" y1="49219" x2="67383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49" y="436098"/>
            <a:ext cx="1562102" cy="1562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39050" y="1607550"/>
            <a:ext cx="4048125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2800" b="1" dirty="0" smtClean="0">
                <a:solidFill>
                  <a:srgbClr val="0CA6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Graduation Rate:</a:t>
            </a:r>
          </a:p>
          <a:p>
            <a:r>
              <a:rPr lang="en-US" sz="2800" b="1" dirty="0" smtClean="0">
                <a:solidFill>
                  <a:srgbClr val="0CA6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Virtual School) 50.1%</a:t>
            </a:r>
          </a:p>
          <a:p>
            <a:r>
              <a:rPr lang="en-US" sz="2800" b="1" dirty="0">
                <a:solidFill>
                  <a:srgbClr val="0CA6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0CA6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Overall) 84%</a:t>
            </a:r>
            <a:endParaRPr lang="en-US" sz="2800" b="1" dirty="0">
              <a:solidFill>
                <a:srgbClr val="0CA6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766F0D-CF6C-41D7-A5E4-7F8BBCAD7CE1}"/>
              </a:ext>
            </a:extLst>
          </p:cNvPr>
          <p:cNvCxnSpPr>
            <a:cxnSpLocks/>
          </p:cNvCxnSpPr>
          <p:nvPr/>
        </p:nvCxnSpPr>
        <p:spPr>
          <a:xfrm>
            <a:off x="7391400" y="3300019"/>
            <a:ext cx="4424625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39050" y="3474805"/>
            <a:ext cx="404812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2800" b="1" dirty="0" smtClean="0">
                <a:solidFill>
                  <a:srgbClr val="0CA6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 Churn Rate in</a:t>
            </a:r>
          </a:p>
          <a:p>
            <a:r>
              <a:rPr lang="en-US" sz="2800" b="1" dirty="0" err="1" smtClean="0">
                <a:solidFill>
                  <a:srgbClr val="0CA6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EdTech</a:t>
            </a:r>
            <a:r>
              <a:rPr lang="en-US" sz="2800" b="1" dirty="0" smtClean="0">
                <a:solidFill>
                  <a:srgbClr val="0CA6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10.29%</a:t>
            </a:r>
          </a:p>
        </p:txBody>
      </p:sp>
      <p:sp>
        <p:nvSpPr>
          <p:cNvPr id="16" name="Oval 15"/>
          <p:cNvSpPr/>
          <p:nvPr/>
        </p:nvSpPr>
        <p:spPr>
          <a:xfrm>
            <a:off x="7791449" y="4395399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91449" y="4608087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791449" y="4820775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791449" y="5033463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791449" y="5246151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1449" y="5458839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91449" y="5671527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791449" y="5884215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91449" y="6096905"/>
            <a:ext cx="144000" cy="144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51449" y="4683399"/>
            <a:ext cx="1017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2376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EdTech</a:t>
            </a:r>
            <a:endParaRPr lang="en-US" sz="2000" dirty="0">
              <a:solidFill>
                <a:srgbClr val="2376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793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9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28C9"/>
                                      </p:to>
                                    </p:animClr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28C9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45463D-3CAF-400B-B3E1-0CCF693B2A8B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52605-1FE7-4DE2-AA81-A4AD16EE7D83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4BDB0-494B-45E7-A0B8-41689DF6050B}"/>
              </a:ext>
            </a:extLst>
          </p:cNvPr>
          <p:cNvSpPr/>
          <p:nvPr/>
        </p:nvSpPr>
        <p:spPr>
          <a:xfrm>
            <a:off x="2876198" y="0"/>
            <a:ext cx="6439604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6DCD5D-EB70-4B8D-AFD9-8C502B046D00}"/>
              </a:ext>
            </a:extLst>
          </p:cNvPr>
          <p:cNvGrpSpPr/>
          <p:nvPr/>
        </p:nvGrpSpPr>
        <p:grpSpPr>
          <a:xfrm>
            <a:off x="2876219" y="2567326"/>
            <a:ext cx="6439583" cy="2554345"/>
            <a:chOff x="2876219" y="2013438"/>
            <a:chExt cx="6439583" cy="25543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5BCA70-8EE0-404C-AB68-5B9A30E2FF1F}"/>
                </a:ext>
              </a:extLst>
            </p:cNvPr>
            <p:cNvSpPr txBox="1"/>
            <p:nvPr/>
          </p:nvSpPr>
          <p:spPr>
            <a:xfrm>
              <a:off x="2876219" y="2013438"/>
              <a:ext cx="64395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en-US" sz="4000" b="1" dirty="0" smtClean="0">
                  <a:solidFill>
                    <a:srgbClr val="FFE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RANSans(FaNum)" panose="02040503050201020203" pitchFamily="18" charset="-78"/>
                  <a:cs typeface="IRANSans(FaNum)" panose="02040503050201020203" pitchFamily="18" charset="-78"/>
                </a:rPr>
                <a:t>Thanks for your attention</a:t>
              </a:r>
              <a:endParaRPr lang="en-US" sz="4000" b="1" dirty="0">
                <a:solidFill>
                  <a:srgbClr val="FFE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(FaNum)" panose="02040503050201020203" pitchFamily="18" charset="-78"/>
                <a:cs typeface="IRANSans(FaNum)" panose="02040503050201020203" pitchFamily="18" charset="-78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766F0D-CF6C-41D7-A5E4-7F8BBCAD7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325" y="2936631"/>
              <a:ext cx="2427410" cy="14681"/>
            </a:xfrm>
            <a:prstGeom prst="line">
              <a:avLst/>
            </a:prstGeom>
            <a:ln>
              <a:solidFill>
                <a:srgbClr val="FFE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532B91-87BF-4FDC-BA42-6EED1300F0C8}"/>
                </a:ext>
              </a:extLst>
            </p:cNvPr>
            <p:cNvSpPr txBox="1"/>
            <p:nvPr/>
          </p:nvSpPr>
          <p:spPr>
            <a:xfrm>
              <a:off x="3834015" y="3367454"/>
              <a:ext cx="4523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Churn Prediction in digital game-based</a:t>
              </a:r>
            </a:p>
            <a:p>
              <a:pPr algn="ctr" rtl="1"/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learning using data mining techniques:</a:t>
              </a:r>
            </a:p>
            <a:p>
              <a:pPr algn="ctr" rtl="1"/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Linear regression, decision tree, and</a:t>
              </a:r>
            </a:p>
            <a:p>
              <a:pPr algn="ctr" rtl="1"/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RANSans(FaNum)" panose="02040503050201020203" pitchFamily="18" charset="-78"/>
                  <a:cs typeface="IRANSans(FaNum)" panose="02040503050201020203" pitchFamily="18" charset="-78"/>
                </a:rPr>
                <a:t>random forest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RANSans(FaNum)" panose="02040503050201020203" pitchFamily="18" charset="-78"/>
                <a:cs typeface="IRANSans(FaNum)" panose="02040503050201020203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6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45463D-3CAF-400B-B3E1-0CCF693B2A8B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52605-1FE7-4DE2-AA81-A4AD16EE7D83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9303" y="2107474"/>
            <a:ext cx="113733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rgbClr val="0CA6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13800" b="1" dirty="0">
              <a:solidFill>
                <a:srgbClr val="0CA6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r="9120"/>
          <a:stretch/>
        </p:blipFill>
        <p:spPr>
          <a:xfrm>
            <a:off x="2" y="573258"/>
            <a:ext cx="6026331" cy="5705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r="4656"/>
          <a:stretch/>
        </p:blipFill>
        <p:spPr>
          <a:xfrm>
            <a:off x="6026333" y="573258"/>
            <a:ext cx="6165667" cy="57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29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45463D-3CAF-400B-B3E1-0CCF693B2A8B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52605-1FE7-4DE2-AA81-A4AD16EE7D83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258"/>
            <a:ext cx="10058400" cy="5711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73257"/>
            <a:ext cx="2133600" cy="1600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4" y="4684544"/>
            <a:ext cx="2133596" cy="16001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25075" y="2276475"/>
            <a:ext cx="714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CA6FE"/>
                </a:solidFill>
              </a:rPr>
              <a:t>R</a:t>
            </a:r>
          </a:p>
          <a:p>
            <a:r>
              <a:rPr lang="en-US" sz="4800" dirty="0" smtClean="0">
                <a:solidFill>
                  <a:srgbClr val="0CA6FE"/>
                </a:solidFill>
              </a:rPr>
              <a:t>P</a:t>
            </a:r>
          </a:p>
          <a:p>
            <a:r>
              <a:rPr lang="en-US" sz="4800" dirty="0" smtClean="0">
                <a:solidFill>
                  <a:srgbClr val="0CA6FE"/>
                </a:solidFill>
              </a:rPr>
              <a:t>G</a:t>
            </a:r>
            <a:endParaRPr lang="en-US" sz="4800" dirty="0">
              <a:solidFill>
                <a:srgbClr val="0CA6F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91776" y="2273201"/>
            <a:ext cx="1704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CA6FE"/>
                </a:solidFill>
              </a:rPr>
              <a:t>ole</a:t>
            </a:r>
          </a:p>
          <a:p>
            <a:r>
              <a:rPr lang="en-US" sz="4800" dirty="0" smtClean="0">
                <a:solidFill>
                  <a:srgbClr val="0CA6FE"/>
                </a:solidFill>
              </a:rPr>
              <a:t>lay</a:t>
            </a:r>
          </a:p>
          <a:p>
            <a:r>
              <a:rPr lang="en-US" sz="4800" dirty="0" smtClean="0">
                <a:solidFill>
                  <a:srgbClr val="0CA6FE"/>
                </a:solidFill>
              </a:rPr>
              <a:t> </a:t>
            </a:r>
            <a:r>
              <a:rPr lang="en-US" sz="4800" dirty="0" err="1" smtClean="0">
                <a:solidFill>
                  <a:srgbClr val="0CA6FE"/>
                </a:solidFill>
              </a:rPr>
              <a:t>ame</a:t>
            </a:r>
            <a:endParaRPr lang="en-US" sz="4800" dirty="0">
              <a:solidFill>
                <a:srgbClr val="0CA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108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F9256E-A3DD-49A8-A7E5-1E97446D0472}"/>
              </a:ext>
            </a:extLst>
          </p:cNvPr>
          <p:cNvSpPr/>
          <p:nvPr/>
        </p:nvSpPr>
        <p:spPr>
          <a:xfrm>
            <a:off x="1295" y="0"/>
            <a:ext cx="4700954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260814-7732-48BA-A6F2-0A2D625AAC67}"/>
              </a:ext>
            </a:extLst>
          </p:cNvPr>
          <p:cNvGrpSpPr/>
          <p:nvPr/>
        </p:nvGrpSpPr>
        <p:grpSpPr>
          <a:xfrm>
            <a:off x="2123740" y="377605"/>
            <a:ext cx="5943600" cy="6102790"/>
            <a:chOff x="3578467" y="319112"/>
            <a:chExt cx="5943600" cy="61027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EE9A96-FC36-4BAC-90C8-3E370989164B}"/>
                </a:ext>
              </a:extLst>
            </p:cNvPr>
            <p:cNvSpPr/>
            <p:nvPr/>
          </p:nvSpPr>
          <p:spPr>
            <a:xfrm>
              <a:off x="3578467" y="319112"/>
              <a:ext cx="5943600" cy="82296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522A59-C251-4205-AE11-554A6C1763F1}"/>
                </a:ext>
              </a:extLst>
            </p:cNvPr>
            <p:cNvSpPr/>
            <p:nvPr/>
          </p:nvSpPr>
          <p:spPr>
            <a:xfrm>
              <a:off x="3578467" y="1199084"/>
              <a:ext cx="5943600" cy="82296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211E4C-F376-4304-A2D1-917CF03C7C88}"/>
                </a:ext>
              </a:extLst>
            </p:cNvPr>
            <p:cNvSpPr/>
            <p:nvPr/>
          </p:nvSpPr>
          <p:spPr>
            <a:xfrm>
              <a:off x="3578467" y="2079056"/>
              <a:ext cx="5943600" cy="82296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B4FD5C-84F8-4C70-A62A-7220096BA53E}"/>
                </a:ext>
              </a:extLst>
            </p:cNvPr>
            <p:cNvSpPr/>
            <p:nvPr/>
          </p:nvSpPr>
          <p:spPr>
            <a:xfrm>
              <a:off x="3578467" y="2959028"/>
              <a:ext cx="5943600" cy="82296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F6680D-B84E-4A86-8CC8-19A68A154388}"/>
                </a:ext>
              </a:extLst>
            </p:cNvPr>
            <p:cNvSpPr/>
            <p:nvPr/>
          </p:nvSpPr>
          <p:spPr>
            <a:xfrm>
              <a:off x="3578467" y="3839000"/>
              <a:ext cx="5943600" cy="82296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4039D-BB47-4431-8A63-14E1D6A93EC6}"/>
                </a:ext>
              </a:extLst>
            </p:cNvPr>
            <p:cNvSpPr/>
            <p:nvPr/>
          </p:nvSpPr>
          <p:spPr>
            <a:xfrm>
              <a:off x="3578467" y="4718972"/>
              <a:ext cx="5943600" cy="82296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CB0C36-F2B6-4070-A8BD-ADD66EE600B5}"/>
                </a:ext>
              </a:extLst>
            </p:cNvPr>
            <p:cNvSpPr/>
            <p:nvPr/>
          </p:nvSpPr>
          <p:spPr>
            <a:xfrm>
              <a:off x="3578467" y="5598942"/>
              <a:ext cx="5943600" cy="82296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232D0B-7F4A-4585-8BAE-B1B2C09F604C}"/>
              </a:ext>
            </a:extLst>
          </p:cNvPr>
          <p:cNvSpPr txBox="1"/>
          <p:nvPr/>
        </p:nvSpPr>
        <p:spPr>
          <a:xfrm>
            <a:off x="934175" y="121612"/>
            <a:ext cx="49725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3200" b="1" dirty="0" smtClean="0">
                <a:solidFill>
                  <a:srgbClr val="FFE699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rPr>
              <a:t>C</a:t>
            </a:r>
          </a:p>
          <a:p>
            <a:pPr algn="ctr" rtl="1"/>
            <a:r>
              <a:rPr lang="en-US" sz="3200" b="1" dirty="0" smtClean="0">
                <a:solidFill>
                  <a:srgbClr val="FFE699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rPr>
              <a:t>O</a:t>
            </a:r>
          </a:p>
          <a:p>
            <a:pPr algn="ctr" rtl="1"/>
            <a:r>
              <a:rPr lang="en-US" sz="3200" b="1" dirty="0" smtClean="0">
                <a:solidFill>
                  <a:srgbClr val="FFE699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rPr>
              <a:t>N</a:t>
            </a:r>
          </a:p>
          <a:p>
            <a:pPr algn="ctr" rtl="1"/>
            <a:r>
              <a:rPr lang="en-US" sz="3200" b="1" dirty="0" smtClean="0">
                <a:solidFill>
                  <a:srgbClr val="FFE699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rPr>
              <a:t>T</a:t>
            </a:r>
          </a:p>
          <a:p>
            <a:pPr algn="ctr" rtl="1"/>
            <a:r>
              <a:rPr lang="en-US" sz="3200" b="1" dirty="0" smtClean="0">
                <a:solidFill>
                  <a:srgbClr val="FFE699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rPr>
              <a:t>E</a:t>
            </a:r>
          </a:p>
          <a:p>
            <a:pPr algn="ctr" rtl="1"/>
            <a:r>
              <a:rPr lang="en-US" sz="3200" b="1" dirty="0" smtClean="0">
                <a:solidFill>
                  <a:srgbClr val="FFE699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rPr>
              <a:t>N</a:t>
            </a:r>
          </a:p>
          <a:p>
            <a:pPr algn="ctr" rtl="1"/>
            <a:r>
              <a:rPr lang="en-US" sz="3200" b="1" dirty="0" smtClean="0">
                <a:solidFill>
                  <a:srgbClr val="FFE699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rPr>
              <a:t>T</a:t>
            </a:r>
          </a:p>
          <a:p>
            <a:pPr algn="ctr" rtl="1"/>
            <a:r>
              <a:rPr lang="en-US" sz="3200" b="1" dirty="0" smtClean="0">
                <a:solidFill>
                  <a:srgbClr val="FFE699"/>
                </a:solidFill>
                <a:latin typeface="IRANSans(FaNum)" panose="02040503050201020203" pitchFamily="18" charset="-78"/>
                <a:cs typeface="IRANSans(FaNum)" panose="02040503050201020203" pitchFamily="18" charset="-78"/>
              </a:rPr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E9113-16F4-4D01-8FA2-AA63ACCD31E2}"/>
              </a:ext>
            </a:extLst>
          </p:cNvPr>
          <p:cNvSpPr/>
          <p:nvPr/>
        </p:nvSpPr>
        <p:spPr>
          <a:xfrm>
            <a:off x="704743" y="-157646"/>
            <a:ext cx="956117" cy="4251047"/>
          </a:xfrm>
          <a:prstGeom prst="rect">
            <a:avLst/>
          </a:prstGeom>
          <a:noFill/>
          <a:ln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FA616-1C59-40E7-A866-208A3F697700}"/>
              </a:ext>
            </a:extLst>
          </p:cNvPr>
          <p:cNvSpPr txBox="1"/>
          <p:nvPr/>
        </p:nvSpPr>
        <p:spPr>
          <a:xfrm>
            <a:off x="2988223" y="496697"/>
            <a:ext cx="416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  | 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7FA616-1C59-40E7-A866-208A3F697700}"/>
              </a:ext>
            </a:extLst>
          </p:cNvPr>
          <p:cNvSpPr txBox="1"/>
          <p:nvPr/>
        </p:nvSpPr>
        <p:spPr>
          <a:xfrm>
            <a:off x="2988223" y="1375843"/>
            <a:ext cx="414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2  | 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7FA616-1C59-40E7-A866-208A3F697700}"/>
              </a:ext>
            </a:extLst>
          </p:cNvPr>
          <p:cNvSpPr txBox="1"/>
          <p:nvPr/>
        </p:nvSpPr>
        <p:spPr>
          <a:xfrm>
            <a:off x="2988223" y="2254989"/>
            <a:ext cx="4591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3  | 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FA616-1C59-40E7-A866-208A3F697700}"/>
              </a:ext>
            </a:extLst>
          </p:cNvPr>
          <p:cNvSpPr txBox="1"/>
          <p:nvPr/>
        </p:nvSpPr>
        <p:spPr>
          <a:xfrm>
            <a:off x="2988223" y="3134135"/>
            <a:ext cx="4284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4  | 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7FA616-1C59-40E7-A866-208A3F697700}"/>
              </a:ext>
            </a:extLst>
          </p:cNvPr>
          <p:cNvSpPr txBox="1"/>
          <p:nvPr/>
        </p:nvSpPr>
        <p:spPr>
          <a:xfrm>
            <a:off x="2988223" y="4013281"/>
            <a:ext cx="514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5  | 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Optimization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7FA616-1C59-40E7-A866-208A3F697700}"/>
              </a:ext>
            </a:extLst>
          </p:cNvPr>
          <p:cNvSpPr txBox="1"/>
          <p:nvPr/>
        </p:nvSpPr>
        <p:spPr>
          <a:xfrm>
            <a:off x="2988223" y="4892427"/>
            <a:ext cx="510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6  |  </a:t>
            </a:r>
            <a:r>
              <a:rPr lang="en-US" sz="1475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Prediction and Evaluation</a:t>
            </a:r>
            <a:endParaRPr lang="en-US" sz="1475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7FA616-1C59-40E7-A866-208A3F697700}"/>
              </a:ext>
            </a:extLst>
          </p:cNvPr>
          <p:cNvSpPr txBox="1"/>
          <p:nvPr/>
        </p:nvSpPr>
        <p:spPr>
          <a:xfrm>
            <a:off x="2988223" y="5771575"/>
            <a:ext cx="5072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7  | 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 and 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2" y="3474743"/>
            <a:ext cx="3954304" cy="2806960"/>
          </a:xfrm>
          <a:prstGeom prst="rect">
            <a:avLst/>
          </a:prstGeom>
        </p:spPr>
      </p:pic>
      <p:sp>
        <p:nvSpPr>
          <p:cNvPr id="32" name="Flowchart: Terminator 31"/>
          <p:cNvSpPr/>
          <p:nvPr/>
        </p:nvSpPr>
        <p:spPr>
          <a:xfrm>
            <a:off x="3555647" y="2606860"/>
            <a:ext cx="4759677" cy="95454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Semi-Structured User Log Data</a:t>
            </a:r>
            <a:endParaRPr lang="en-US" b="1" dirty="0"/>
          </a:p>
        </p:txBody>
      </p:sp>
      <p:sp>
        <p:nvSpPr>
          <p:cNvPr id="31" name="Flowchart: Terminator 30"/>
          <p:cNvSpPr/>
          <p:nvPr/>
        </p:nvSpPr>
        <p:spPr>
          <a:xfrm>
            <a:off x="3555648" y="1168586"/>
            <a:ext cx="4759677" cy="95454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Customer Relationship Management (CRM)</a:t>
            </a:r>
            <a:endParaRPr lang="en-US" b="1" dirty="0"/>
          </a:p>
        </p:txBody>
      </p:sp>
      <p:sp>
        <p:nvSpPr>
          <p:cNvPr id="29" name="Chord 28">
            <a:extLst>
              <a:ext uri="{FF2B5EF4-FFF2-40B4-BE49-F238E27FC236}">
                <a16:creationId xmlns:a16="http://schemas.microsoft.com/office/drawing/2014/main" id="{7D572356-1E29-4B55-B82D-5A0794FEF723}"/>
              </a:ext>
            </a:extLst>
          </p:cNvPr>
          <p:cNvSpPr/>
          <p:nvPr/>
        </p:nvSpPr>
        <p:spPr>
          <a:xfrm rot="6975979">
            <a:off x="1850682" y="1299915"/>
            <a:ext cx="2160000" cy="2160000"/>
          </a:xfrm>
          <a:prstGeom prst="chord">
            <a:avLst>
              <a:gd name="adj1" fmla="val 2700000"/>
              <a:gd name="adj2" fmla="val 2645125"/>
            </a:avLst>
          </a:prstGeom>
          <a:solidFill>
            <a:srgbClr val="23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4E0F9-C5A1-45DA-9D3D-C0406E2F9AA5}"/>
              </a:ext>
            </a:extLst>
          </p:cNvPr>
          <p:cNvSpPr/>
          <p:nvPr/>
        </p:nvSpPr>
        <p:spPr>
          <a:xfrm>
            <a:off x="0" y="298938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A9AEA-0878-4BEC-9B4D-CF8A4052EF4F}"/>
              </a:ext>
            </a:extLst>
          </p:cNvPr>
          <p:cNvSpPr/>
          <p:nvPr/>
        </p:nvSpPr>
        <p:spPr>
          <a:xfrm>
            <a:off x="0" y="6284742"/>
            <a:ext cx="12192000" cy="27432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1AAE8-EFC7-4104-B4D4-527319A9B7CE}"/>
              </a:ext>
            </a:extLst>
          </p:cNvPr>
          <p:cNvSpPr/>
          <p:nvPr/>
        </p:nvSpPr>
        <p:spPr>
          <a:xfrm>
            <a:off x="618686" y="0"/>
            <a:ext cx="2365131" cy="6858000"/>
          </a:xfrm>
          <a:prstGeom prst="rect">
            <a:avLst/>
          </a:prstGeom>
          <a:solidFill>
            <a:srgbClr val="0CA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C7F37-E5BF-4744-994A-D3F12068C37E}"/>
              </a:ext>
            </a:extLst>
          </p:cNvPr>
          <p:cNvSpPr/>
          <p:nvPr/>
        </p:nvSpPr>
        <p:spPr>
          <a:xfrm>
            <a:off x="749691" y="856374"/>
            <a:ext cx="2103120" cy="640080"/>
          </a:xfrm>
          <a:prstGeom prst="rect">
            <a:avLst/>
          </a:prstGeom>
          <a:solidFill>
            <a:srgbClr val="E2AC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6A8A-37D4-4491-B039-99077F2C48D3}"/>
              </a:ext>
            </a:extLst>
          </p:cNvPr>
          <p:cNvSpPr/>
          <p:nvPr/>
        </p:nvSpPr>
        <p:spPr>
          <a:xfrm>
            <a:off x="749691" y="160723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52303-27FF-437C-B471-EA7B525684FE}"/>
              </a:ext>
            </a:extLst>
          </p:cNvPr>
          <p:cNvSpPr/>
          <p:nvPr/>
        </p:nvSpPr>
        <p:spPr>
          <a:xfrm>
            <a:off x="749691" y="2358098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914A9-B9F6-461A-B316-500136A4A241}"/>
              </a:ext>
            </a:extLst>
          </p:cNvPr>
          <p:cNvSpPr/>
          <p:nvPr/>
        </p:nvSpPr>
        <p:spPr>
          <a:xfrm>
            <a:off x="749691" y="3108960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19B00-1ABA-4DF4-8DDA-D41A3846B41C}"/>
              </a:ext>
            </a:extLst>
          </p:cNvPr>
          <p:cNvSpPr/>
          <p:nvPr/>
        </p:nvSpPr>
        <p:spPr>
          <a:xfrm>
            <a:off x="749691" y="3859822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48A79-A03B-4285-890B-2C78B05D7960}"/>
              </a:ext>
            </a:extLst>
          </p:cNvPr>
          <p:cNvSpPr/>
          <p:nvPr/>
        </p:nvSpPr>
        <p:spPr>
          <a:xfrm>
            <a:off x="749691" y="4610684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789792-DA38-4F36-9BD1-8DF85D3C34FF}"/>
              </a:ext>
            </a:extLst>
          </p:cNvPr>
          <p:cNvSpPr/>
          <p:nvPr/>
        </p:nvSpPr>
        <p:spPr>
          <a:xfrm>
            <a:off x="749691" y="5361546"/>
            <a:ext cx="2103120" cy="640080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5C879-C19A-417A-98B2-B31E46D2FF38}"/>
              </a:ext>
            </a:extLst>
          </p:cNvPr>
          <p:cNvSpPr txBox="1"/>
          <p:nvPr/>
        </p:nvSpPr>
        <p:spPr>
          <a:xfrm>
            <a:off x="765550" y="979333"/>
            <a:ext cx="20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6EA91-46A8-42A5-B54C-D107409512E0}"/>
              </a:ext>
            </a:extLst>
          </p:cNvPr>
          <p:cNvSpPr txBox="1"/>
          <p:nvPr/>
        </p:nvSpPr>
        <p:spPr>
          <a:xfrm>
            <a:off x="765550" y="1730853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Definition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C4849-C306-413F-9E2E-63D7E36C13CE}"/>
              </a:ext>
            </a:extLst>
          </p:cNvPr>
          <p:cNvSpPr txBox="1"/>
          <p:nvPr/>
        </p:nvSpPr>
        <p:spPr>
          <a:xfrm>
            <a:off x="753527" y="250886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Churn Determination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09B92-8682-4BA4-B31D-A6D5DFDE876F}"/>
              </a:ext>
            </a:extLst>
          </p:cNvPr>
          <p:cNvSpPr txBox="1"/>
          <p:nvPr/>
        </p:nvSpPr>
        <p:spPr>
          <a:xfrm>
            <a:off x="687675" y="3231927"/>
            <a:ext cx="222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Retention Analysis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FA670-EA6C-4633-8B37-C972A85EE202}"/>
              </a:ext>
            </a:extLst>
          </p:cNvPr>
          <p:cNvSpPr txBox="1"/>
          <p:nvPr/>
        </p:nvSpPr>
        <p:spPr>
          <a:xfrm>
            <a:off x="802420" y="3967907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4657986"/>
            <a:ext cx="10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69599" y="483980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31359-213A-4FA5-BA9A-E4BE30866E82}"/>
              </a:ext>
            </a:extLst>
          </p:cNvPr>
          <p:cNvSpPr txBox="1"/>
          <p:nvPr/>
        </p:nvSpPr>
        <p:spPr>
          <a:xfrm>
            <a:off x="871539" y="540747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57535" y="5589287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358342" y="116058"/>
            <a:ext cx="8454043" cy="640080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69511" y="1599582"/>
            <a:ext cx="1172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Two Types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o</a:t>
            </a:r>
            <a:r>
              <a:rPr lang="en-US" sz="2400" b="1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Data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867508"/>
            <a:ext cx="1562100" cy="15621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02610" y="1138028"/>
            <a:ext cx="2009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1D4999"/>
                </a:solidFill>
                <a:latin typeface="+mj-lt"/>
              </a:rPr>
              <a:t>3557</a:t>
            </a:r>
            <a:endParaRPr lang="en-US" sz="6000" b="1" dirty="0">
              <a:solidFill>
                <a:srgbClr val="1D4999"/>
              </a:solidFill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780212" y="2457426"/>
            <a:ext cx="1089525" cy="1111286"/>
            <a:chOff x="9658349" y="2606859"/>
            <a:chExt cx="1089525" cy="1111286"/>
          </a:xfrm>
        </p:grpSpPr>
        <p:sp>
          <p:nvSpPr>
            <p:cNvPr id="36" name="Block Arc 35"/>
            <p:cNvSpPr/>
            <p:nvPr/>
          </p:nvSpPr>
          <p:spPr>
            <a:xfrm>
              <a:off x="9658349" y="2606859"/>
              <a:ext cx="1080000" cy="1080000"/>
            </a:xfrm>
            <a:prstGeom prst="blockArc">
              <a:avLst>
                <a:gd name="adj1" fmla="val 9434957"/>
                <a:gd name="adj2" fmla="val 0"/>
                <a:gd name="adj3" fmla="val 13535"/>
              </a:avLst>
            </a:prstGeom>
            <a:solidFill>
              <a:srgbClr val="0CA6FE"/>
            </a:solidFill>
            <a:ln>
              <a:solidFill>
                <a:srgbClr val="0CA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Block Arc 36"/>
            <p:cNvSpPr/>
            <p:nvPr/>
          </p:nvSpPr>
          <p:spPr>
            <a:xfrm rot="9315723">
              <a:off x="9667874" y="2638145"/>
              <a:ext cx="1080000" cy="1080000"/>
            </a:xfrm>
            <a:prstGeom prst="blockArc">
              <a:avLst>
                <a:gd name="adj1" fmla="val 12447108"/>
                <a:gd name="adj2" fmla="val 0"/>
                <a:gd name="adj3" fmla="val 13535"/>
              </a:avLst>
            </a:prstGeom>
            <a:solidFill>
              <a:srgbClr val="2376BA"/>
            </a:solidFill>
            <a:ln>
              <a:solidFill>
                <a:srgbClr val="2376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802610" y="2483969"/>
            <a:ext cx="2275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CA6FE"/>
                </a:solidFill>
              </a:rPr>
              <a:t>56% Female</a:t>
            </a:r>
          </a:p>
          <a:p>
            <a:r>
              <a:rPr lang="en-US" sz="3200" dirty="0" smtClean="0">
                <a:solidFill>
                  <a:srgbClr val="2376BA"/>
                </a:solidFill>
              </a:rPr>
              <a:t>44% Male</a:t>
            </a:r>
            <a:endParaRPr lang="en-US" sz="3200" dirty="0">
              <a:solidFill>
                <a:srgbClr val="2376BA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984323" y="3699224"/>
            <a:ext cx="3719708" cy="1993857"/>
            <a:chOff x="7984323" y="3699224"/>
            <a:chExt cx="3719708" cy="1993857"/>
          </a:xfrm>
        </p:grpSpPr>
        <p:grpSp>
          <p:nvGrpSpPr>
            <p:cNvPr id="52" name="Group 51"/>
            <p:cNvGrpSpPr/>
            <p:nvPr/>
          </p:nvGrpSpPr>
          <p:grpSpPr>
            <a:xfrm>
              <a:off x="7984323" y="3699224"/>
              <a:ext cx="3719708" cy="1993857"/>
              <a:chOff x="7984323" y="3699224"/>
              <a:chExt cx="3719708" cy="199385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984323" y="3699224"/>
                <a:ext cx="3719708" cy="1993857"/>
                <a:chOff x="7984323" y="3699224"/>
                <a:chExt cx="3719708" cy="1993857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7984323" y="3699224"/>
                  <a:ext cx="3535999" cy="1993857"/>
                  <a:chOff x="7984323" y="3699224"/>
                  <a:chExt cx="3535999" cy="1993857"/>
                </a:xfrm>
              </p:grpSpPr>
              <p:pic>
                <p:nvPicPr>
                  <p:cNvPr id="41" name="Picture 40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2299"/>
                  <a:stretch/>
                </p:blipFill>
                <p:spPr>
                  <a:xfrm>
                    <a:off x="7984323" y="3699224"/>
                    <a:ext cx="3535999" cy="1662906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9184442" y="5292971"/>
                    <a:ext cx="4918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 smtClean="0">
                        <a:solidFill>
                          <a:srgbClr val="1D4999"/>
                        </a:solidFill>
                      </a:rPr>
                      <a:t>17</a:t>
                    </a:r>
                    <a:endParaRPr lang="en-US" sz="2000" b="1" dirty="0">
                      <a:solidFill>
                        <a:srgbClr val="1D4999"/>
                      </a:solidFill>
                    </a:endParaRP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0012096" y="5289018"/>
                    <a:ext cx="4918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 smtClean="0">
                        <a:solidFill>
                          <a:srgbClr val="1D4999"/>
                        </a:solidFill>
                      </a:rPr>
                      <a:t>33</a:t>
                    </a:r>
                    <a:endParaRPr lang="en-US" sz="2000" b="1" dirty="0">
                      <a:solidFill>
                        <a:srgbClr val="1D4999"/>
                      </a:solidFill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9429750" y="4353804"/>
                    <a:ext cx="106876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 smtClean="0">
                        <a:solidFill>
                          <a:schemeClr val="bg1"/>
                        </a:solidFill>
                      </a:rPr>
                      <a:t>50%</a:t>
                    </a:r>
                    <a:endParaRPr lang="en-US" sz="28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6741" y="4437079"/>
                  <a:ext cx="987290" cy="987290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600" y="4693651"/>
                <a:ext cx="425989" cy="595166"/>
              </a:xfrm>
              <a:prstGeom prst="rect">
                <a:avLst/>
              </a:prstGeom>
            </p:spPr>
          </p:pic>
        </p:grpSp>
        <p:sp>
          <p:nvSpPr>
            <p:cNvPr id="53" name="Oval 52"/>
            <p:cNvSpPr/>
            <p:nvPr/>
          </p:nvSpPr>
          <p:spPr>
            <a:xfrm>
              <a:off x="11225242" y="4578355"/>
              <a:ext cx="181815" cy="18181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120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29" grpId="0" animBg="1"/>
      <p:bldP spid="30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1330</Words>
  <Application>Microsoft Office PowerPoint</Application>
  <PresentationFormat>Widescreen</PresentationFormat>
  <Paragraphs>592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 Light</vt:lpstr>
      <vt:lpstr>Calibri</vt:lpstr>
      <vt:lpstr>Times New Roman</vt:lpstr>
      <vt:lpstr>Besmellah 1</vt:lpstr>
      <vt:lpstr>IRANSans(FaNum)</vt:lpstr>
      <vt:lpstr>Wingdings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164</cp:revision>
  <dcterms:created xsi:type="dcterms:W3CDTF">2021-09-09T06:56:06Z</dcterms:created>
  <dcterms:modified xsi:type="dcterms:W3CDTF">2023-06-30T17:46:50Z</dcterms:modified>
</cp:coreProperties>
</file>